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8"/>
  </p:notesMasterIdLst>
  <p:sldIdLst>
    <p:sldId id="256" r:id="rId2"/>
    <p:sldId id="291" r:id="rId3"/>
    <p:sldId id="293" r:id="rId4"/>
    <p:sldId id="294" r:id="rId5"/>
    <p:sldId id="295" r:id="rId6"/>
    <p:sldId id="287" r:id="rId7"/>
    <p:sldId id="292" r:id="rId8"/>
    <p:sldId id="296" r:id="rId9"/>
    <p:sldId id="297" r:id="rId10"/>
    <p:sldId id="289" r:id="rId11"/>
    <p:sldId id="298" r:id="rId12"/>
    <p:sldId id="299" r:id="rId13"/>
    <p:sldId id="300" r:id="rId14"/>
    <p:sldId id="301" r:id="rId15"/>
    <p:sldId id="290" r:id="rId16"/>
    <p:sldId id="302" r:id="rId17"/>
    <p:sldId id="303" r:id="rId18"/>
    <p:sldId id="304" r:id="rId19"/>
    <p:sldId id="305" r:id="rId20"/>
    <p:sldId id="306" r:id="rId21"/>
    <p:sldId id="307" r:id="rId22"/>
    <p:sldId id="308" r:id="rId23"/>
    <p:sldId id="309" r:id="rId24"/>
    <p:sldId id="310" r:id="rId25"/>
    <p:sldId id="311" r:id="rId26"/>
    <p:sldId id="261"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CBD0E9-9D84-496D-BE5E-E8B105C8D095}">
  <a:tblStyle styleId="{7BCBD0E9-9D84-496D-BE5E-E8B105C8D09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hdphoto2.wdp>
</file>

<file path=ppt/media/hdphoto3.wdp>
</file>

<file path=ppt/media/hdphoto4.wdp>
</file>

<file path=ppt/media/image1.jp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942366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600193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838932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pic>
        <p:nvPicPr>
          <p:cNvPr id="10" name="Google Shape;10;p2" descr="paint_transparent1.png"/>
          <p:cNvPicPr preferRelativeResize="0"/>
          <p:nvPr/>
        </p:nvPicPr>
        <p:blipFill rotWithShape="1">
          <a:blip r:embed="rId3">
            <a:alphaModFix/>
          </a:blip>
          <a:srcRect l="55211"/>
          <a:stretch/>
        </p:blipFill>
        <p:spPr>
          <a:xfrm>
            <a:off x="1" y="0"/>
            <a:ext cx="4095677" cy="5143500"/>
          </a:xfrm>
          <a:prstGeom prst="rect">
            <a:avLst/>
          </a:prstGeom>
          <a:noFill/>
          <a:ln>
            <a:noFill/>
          </a:ln>
        </p:spPr>
      </p:pic>
      <p:sp>
        <p:nvSpPr>
          <p:cNvPr id="11" name="Google Shape;11;p2"/>
          <p:cNvSpPr txBox="1">
            <a:spLocks noGrp="1"/>
          </p:cNvSpPr>
          <p:nvPr>
            <p:ph type="ctrTitle"/>
          </p:nvPr>
        </p:nvSpPr>
        <p:spPr>
          <a:xfrm>
            <a:off x="3208125" y="3287225"/>
            <a:ext cx="5250300" cy="1159800"/>
          </a:xfrm>
          <a:prstGeom prst="rect">
            <a:avLst/>
          </a:prstGeom>
        </p:spPr>
        <p:txBody>
          <a:bodyPr spcFirstLastPara="1" wrap="square" lIns="91425" tIns="91425" rIns="91425" bIns="91425" anchor="b" anchorCtr="0"/>
          <a:lstStyle>
            <a:lvl1pPr lvl="0"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1pPr>
            <a:lvl2pPr lvl="1"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2pPr>
            <a:lvl3pPr lvl="2"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3pPr>
            <a:lvl4pPr lvl="3"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4pPr>
            <a:lvl5pPr lvl="4"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5pPr>
            <a:lvl6pPr lvl="5"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6pPr>
            <a:lvl7pPr lvl="6"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7pPr>
            <a:lvl8pPr lvl="7"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8pPr>
            <a:lvl9pPr lvl="8"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12"/>
        <p:cNvGrpSpPr/>
        <p:nvPr/>
      </p:nvGrpSpPr>
      <p:grpSpPr>
        <a:xfrm>
          <a:off x="0" y="0"/>
          <a:ext cx="0" cy="0"/>
          <a:chOff x="0" y="0"/>
          <a:chExt cx="0" cy="0"/>
        </a:xfrm>
      </p:grpSpPr>
      <p:pic>
        <p:nvPicPr>
          <p:cNvPr id="13" name="Google Shape;13;p3" descr="paint_transparent4.png"/>
          <p:cNvPicPr preferRelativeResize="0"/>
          <p:nvPr/>
        </p:nvPicPr>
        <p:blipFill rotWithShape="1">
          <a:blip r:embed="rId3">
            <a:alphaModFix/>
          </a:blip>
          <a:srcRect r="49954"/>
          <a:stretch/>
        </p:blipFill>
        <p:spPr>
          <a:xfrm>
            <a:off x="4567925" y="0"/>
            <a:ext cx="4576075" cy="5143524"/>
          </a:xfrm>
          <a:prstGeom prst="rect">
            <a:avLst/>
          </a:prstGeom>
          <a:noFill/>
          <a:ln>
            <a:noFill/>
          </a:ln>
        </p:spPr>
      </p:pic>
      <p:sp>
        <p:nvSpPr>
          <p:cNvPr id="14" name="Google Shape;14;p3"/>
          <p:cNvSpPr/>
          <p:nvPr/>
        </p:nvSpPr>
        <p:spPr>
          <a:xfrm>
            <a:off x="0" y="-150"/>
            <a:ext cx="53007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Google Shape;15;p3"/>
          <p:cNvSpPr txBox="1">
            <a:spLocks noGrp="1"/>
          </p:cNvSpPr>
          <p:nvPr>
            <p:ph type="ctrTitle"/>
          </p:nvPr>
        </p:nvSpPr>
        <p:spPr>
          <a:xfrm>
            <a:off x="685800" y="2878750"/>
            <a:ext cx="3914700" cy="1159800"/>
          </a:xfrm>
          <a:prstGeom prst="rect">
            <a:avLst/>
          </a:prstGeom>
        </p:spPr>
        <p:txBody>
          <a:bodyPr spcFirstLastPara="1" wrap="square" lIns="91425" tIns="91425" rIns="91425" bIns="91425" anchor="b"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6" name="Google Shape;16;p3"/>
          <p:cNvSpPr txBox="1">
            <a:spLocks noGrp="1"/>
          </p:cNvSpPr>
          <p:nvPr>
            <p:ph type="subTitle" idx="1"/>
          </p:nvPr>
        </p:nvSpPr>
        <p:spPr>
          <a:xfrm>
            <a:off x="685800" y="4135454"/>
            <a:ext cx="3914700" cy="7848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1400"/>
              <a:buNone/>
              <a:defRPr sz="1400">
                <a:solidFill>
                  <a:schemeClr val="dk2"/>
                </a:solidFill>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bg>
      <p:bgPr>
        <a:blipFill>
          <a:blip r:embed="rId2">
            <a:alphaModFix/>
          </a:blip>
          <a:stretch>
            <a:fillRect/>
          </a:stretch>
        </a:blipFill>
        <a:effectLst/>
      </p:bgPr>
    </p:bg>
    <p:spTree>
      <p:nvGrpSpPr>
        <p:cNvPr id="1" name="Shape 21"/>
        <p:cNvGrpSpPr/>
        <p:nvPr/>
      </p:nvGrpSpPr>
      <p:grpSpPr>
        <a:xfrm>
          <a:off x="0" y="0"/>
          <a:ext cx="0" cy="0"/>
          <a:chOff x="0" y="0"/>
          <a:chExt cx="0" cy="0"/>
        </a:xfrm>
      </p:grpSpPr>
      <p:pic>
        <p:nvPicPr>
          <p:cNvPr id="22" name="Google Shape;22;p5" descr="paint_transparent1.png"/>
          <p:cNvPicPr preferRelativeResize="0"/>
          <p:nvPr/>
        </p:nvPicPr>
        <p:blipFill>
          <a:blip r:embed="rId3">
            <a:alphaModFix/>
          </a:blip>
          <a:stretch>
            <a:fillRect/>
          </a:stretch>
        </p:blipFill>
        <p:spPr>
          <a:xfrm>
            <a:off x="0" y="0"/>
            <a:ext cx="9144000" cy="5143500"/>
          </a:xfrm>
          <a:prstGeom prst="rect">
            <a:avLst/>
          </a:prstGeom>
          <a:noFill/>
          <a:ln>
            <a:noFill/>
          </a:ln>
        </p:spPr>
      </p:pic>
      <p:sp>
        <p:nvSpPr>
          <p:cNvPr id="23" name="Google Shape;23;p5"/>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lstStyle>
            <a:lvl1pPr lvl="0">
              <a:spcBef>
                <a:spcPts val="0"/>
              </a:spcBef>
              <a:spcAft>
                <a:spcPts val="0"/>
              </a:spcAft>
              <a:buSzPts val="4800"/>
              <a:buFont typeface="Lato Hairline"/>
              <a:buNone/>
              <a:defRPr>
                <a:latin typeface="Lato Hairline"/>
                <a:ea typeface="Lato Hairline"/>
                <a:cs typeface="Lato Hairline"/>
                <a:sym typeface="Lato Hairline"/>
              </a:defRPr>
            </a:lvl1pPr>
            <a:lvl2pPr lvl="1">
              <a:spcBef>
                <a:spcPts val="0"/>
              </a:spcBef>
              <a:spcAft>
                <a:spcPts val="0"/>
              </a:spcAft>
              <a:buSzPts val="4800"/>
              <a:buFont typeface="Lato Hairline"/>
              <a:buNone/>
              <a:defRPr>
                <a:latin typeface="Lato Hairline"/>
                <a:ea typeface="Lato Hairline"/>
                <a:cs typeface="Lato Hairline"/>
                <a:sym typeface="Lato Hairline"/>
              </a:defRPr>
            </a:lvl2pPr>
            <a:lvl3pPr lvl="2">
              <a:spcBef>
                <a:spcPts val="0"/>
              </a:spcBef>
              <a:spcAft>
                <a:spcPts val="0"/>
              </a:spcAft>
              <a:buSzPts val="4800"/>
              <a:buFont typeface="Lato Hairline"/>
              <a:buNone/>
              <a:defRPr>
                <a:latin typeface="Lato Hairline"/>
                <a:ea typeface="Lato Hairline"/>
                <a:cs typeface="Lato Hairline"/>
                <a:sym typeface="Lato Hairline"/>
              </a:defRPr>
            </a:lvl3pPr>
            <a:lvl4pPr lvl="3">
              <a:spcBef>
                <a:spcPts val="0"/>
              </a:spcBef>
              <a:spcAft>
                <a:spcPts val="0"/>
              </a:spcAft>
              <a:buSzPts val="4800"/>
              <a:buFont typeface="Lato Hairline"/>
              <a:buNone/>
              <a:defRPr>
                <a:latin typeface="Lato Hairline"/>
                <a:ea typeface="Lato Hairline"/>
                <a:cs typeface="Lato Hairline"/>
                <a:sym typeface="Lato Hairline"/>
              </a:defRPr>
            </a:lvl4pPr>
            <a:lvl5pPr lvl="4">
              <a:spcBef>
                <a:spcPts val="0"/>
              </a:spcBef>
              <a:spcAft>
                <a:spcPts val="0"/>
              </a:spcAft>
              <a:buSzPts val="4800"/>
              <a:buFont typeface="Lato Hairline"/>
              <a:buNone/>
              <a:defRPr>
                <a:latin typeface="Lato Hairline"/>
                <a:ea typeface="Lato Hairline"/>
                <a:cs typeface="Lato Hairline"/>
                <a:sym typeface="Lato Hairline"/>
              </a:defRPr>
            </a:lvl5pPr>
            <a:lvl6pPr lvl="5">
              <a:spcBef>
                <a:spcPts val="0"/>
              </a:spcBef>
              <a:spcAft>
                <a:spcPts val="0"/>
              </a:spcAft>
              <a:buSzPts val="4800"/>
              <a:buFont typeface="Lato Hairline"/>
              <a:buNone/>
              <a:defRPr>
                <a:latin typeface="Lato Hairline"/>
                <a:ea typeface="Lato Hairline"/>
                <a:cs typeface="Lato Hairline"/>
                <a:sym typeface="Lato Hairline"/>
              </a:defRPr>
            </a:lvl6pPr>
            <a:lvl7pPr lvl="6">
              <a:spcBef>
                <a:spcPts val="0"/>
              </a:spcBef>
              <a:spcAft>
                <a:spcPts val="0"/>
              </a:spcAft>
              <a:buSzPts val="4800"/>
              <a:buFont typeface="Lato Hairline"/>
              <a:buNone/>
              <a:defRPr>
                <a:latin typeface="Lato Hairline"/>
                <a:ea typeface="Lato Hairline"/>
                <a:cs typeface="Lato Hairline"/>
                <a:sym typeface="Lato Hairline"/>
              </a:defRPr>
            </a:lvl7pPr>
            <a:lvl8pPr lvl="7">
              <a:spcBef>
                <a:spcPts val="0"/>
              </a:spcBef>
              <a:spcAft>
                <a:spcPts val="0"/>
              </a:spcAft>
              <a:buSzPts val="4800"/>
              <a:buFont typeface="Lato Hairline"/>
              <a:buNone/>
              <a:defRPr>
                <a:latin typeface="Lato Hairline"/>
                <a:ea typeface="Lato Hairline"/>
                <a:cs typeface="Lato Hairline"/>
                <a:sym typeface="Lato Hairline"/>
              </a:defRPr>
            </a:lvl8pPr>
            <a:lvl9pPr lvl="8">
              <a:spcBef>
                <a:spcPts val="0"/>
              </a:spcBef>
              <a:spcAft>
                <a:spcPts val="0"/>
              </a:spcAft>
              <a:buSzPts val="4800"/>
              <a:buFont typeface="Lato Hairline"/>
              <a:buNone/>
              <a:defRPr>
                <a:latin typeface="Lato Hairline"/>
                <a:ea typeface="Lato Hairline"/>
                <a:cs typeface="Lato Hairline"/>
                <a:sym typeface="Lato Hairline"/>
              </a:defRPr>
            </a:lvl9pPr>
          </a:lstStyle>
          <a:p>
            <a:endParaRPr/>
          </a:p>
        </p:txBody>
      </p:sp>
      <p:sp>
        <p:nvSpPr>
          <p:cNvPr id="24" name="Google Shape;24;p5"/>
          <p:cNvSpPr txBox="1">
            <a:spLocks noGrp="1"/>
          </p:cNvSpPr>
          <p:nvPr>
            <p:ph type="body" idx="1"/>
          </p:nvPr>
        </p:nvSpPr>
        <p:spPr>
          <a:xfrm>
            <a:off x="457200" y="2244400"/>
            <a:ext cx="5511300" cy="26052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5" name="Google Shape;25;p5"/>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bg>
      <p:bgPr>
        <a:blipFill>
          <a:blip r:embed="rId2">
            <a:alphaModFix/>
          </a:blip>
          <a:stretch>
            <a:fillRect/>
          </a:stretch>
        </a:blipFill>
        <a:effectLst/>
      </p:bgPr>
    </p:bg>
    <p:spTree>
      <p:nvGrpSpPr>
        <p:cNvPr id="1" name="Shape 32"/>
        <p:cNvGrpSpPr/>
        <p:nvPr/>
      </p:nvGrpSpPr>
      <p:grpSpPr>
        <a:xfrm>
          <a:off x="0" y="0"/>
          <a:ext cx="0" cy="0"/>
          <a:chOff x="0" y="0"/>
          <a:chExt cx="0" cy="0"/>
        </a:xfrm>
      </p:grpSpPr>
      <p:pic>
        <p:nvPicPr>
          <p:cNvPr id="33" name="Google Shape;33;p7" descr="paint_transparent1.png"/>
          <p:cNvPicPr preferRelativeResize="0"/>
          <p:nvPr/>
        </p:nvPicPr>
        <p:blipFill>
          <a:blip r:embed="rId3">
            <a:alphaModFix/>
          </a:blip>
          <a:stretch>
            <a:fillRect/>
          </a:stretch>
        </p:blipFill>
        <p:spPr>
          <a:xfrm>
            <a:off x="0" y="0"/>
            <a:ext cx="9144000" cy="5143500"/>
          </a:xfrm>
          <a:prstGeom prst="rect">
            <a:avLst/>
          </a:prstGeom>
          <a:noFill/>
          <a:ln>
            <a:noFill/>
          </a:ln>
        </p:spPr>
      </p:pic>
      <p:sp>
        <p:nvSpPr>
          <p:cNvPr id="34" name="Google Shape;34;p7"/>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35" name="Google Shape;35;p7"/>
          <p:cNvSpPr txBox="1">
            <a:spLocks noGrp="1"/>
          </p:cNvSpPr>
          <p:nvPr>
            <p:ph type="body" idx="1"/>
          </p:nvPr>
        </p:nvSpPr>
        <p:spPr>
          <a:xfrm>
            <a:off x="489775" y="2312475"/>
            <a:ext cx="1831500" cy="26133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6" name="Google Shape;36;p7"/>
          <p:cNvSpPr txBox="1">
            <a:spLocks noGrp="1"/>
          </p:cNvSpPr>
          <p:nvPr>
            <p:ph type="body" idx="2"/>
          </p:nvPr>
        </p:nvSpPr>
        <p:spPr>
          <a:xfrm>
            <a:off x="2415136" y="2312475"/>
            <a:ext cx="1831500" cy="26133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7" name="Google Shape;37;p7"/>
          <p:cNvSpPr txBox="1">
            <a:spLocks noGrp="1"/>
          </p:cNvSpPr>
          <p:nvPr>
            <p:ph type="body" idx="3"/>
          </p:nvPr>
        </p:nvSpPr>
        <p:spPr>
          <a:xfrm>
            <a:off x="4340497" y="2312475"/>
            <a:ext cx="1831500" cy="26133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CCCCC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1348975"/>
            <a:ext cx="5511300" cy="857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1pPr>
            <a:lvl2pPr lvl="1">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endParaRPr/>
          </a:p>
        </p:txBody>
      </p:sp>
      <p:sp>
        <p:nvSpPr>
          <p:cNvPr id="7" name="Google Shape;7;p1"/>
          <p:cNvSpPr txBox="1">
            <a:spLocks noGrp="1"/>
          </p:cNvSpPr>
          <p:nvPr>
            <p:ph type="body" idx="1"/>
          </p:nvPr>
        </p:nvSpPr>
        <p:spPr>
          <a:xfrm>
            <a:off x="457200" y="2244400"/>
            <a:ext cx="5511300" cy="2605200"/>
          </a:xfrm>
          <a:prstGeom prst="rect">
            <a:avLst/>
          </a:prstGeom>
          <a:noFill/>
          <a:ln>
            <a:noFill/>
          </a:ln>
        </p:spPr>
        <p:txBody>
          <a:bodyPr spcFirstLastPara="1" wrap="square" lIns="91425" tIns="91425" rIns="91425" bIns="91425" anchor="t" anchorCtr="0"/>
          <a:lstStyle>
            <a:lvl1pPr marL="457200" lvl="0" indent="-342900">
              <a:spcBef>
                <a:spcPts val="60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1pPr>
            <a:lvl2pPr marL="914400" lvl="1"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2pPr>
            <a:lvl3pPr marL="1371600" lvl="2"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3pPr>
            <a:lvl4pPr marL="1828800" lvl="3"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4pPr>
            <a:lvl5pPr marL="2286000" lvl="4"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5pPr>
            <a:lvl6pPr marL="2743200" lvl="5"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6pPr>
            <a:lvl7pPr marL="3200400" lvl="6"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7pPr>
            <a:lvl8pPr marL="3657600" lvl="7"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8pPr>
            <a:lvl9pPr marL="4114800" lvl="8"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9pPr>
          </a:lstStyle>
          <a:p>
            <a:endParaRPr/>
          </a:p>
        </p:txBody>
      </p:sp>
      <p:sp>
        <p:nvSpPr>
          <p:cNvPr id="8" name="Google Shape;8;p1"/>
          <p:cNvSpPr txBox="1">
            <a:spLocks noGrp="1"/>
          </p:cNvSpPr>
          <p:nvPr>
            <p:ph type="sldNum" idx="12"/>
          </p:nvPr>
        </p:nvSpPr>
        <p:spPr>
          <a:xfrm>
            <a:off x="8480584" y="4673651"/>
            <a:ext cx="548700" cy="393600"/>
          </a:xfrm>
          <a:prstGeom prst="rect">
            <a:avLst/>
          </a:prstGeom>
          <a:noFill/>
          <a:ln>
            <a:noFill/>
          </a:ln>
        </p:spPr>
        <p:txBody>
          <a:bodyPr spcFirstLastPara="1" wrap="square" lIns="91425" tIns="91425" rIns="91425" bIns="91425" anchor="ctr" anchorCtr="0">
            <a:noAutofit/>
          </a:bodyPr>
          <a:lstStyle>
            <a:lvl1pPr lvl="0" algn="r">
              <a:buNone/>
              <a:defRPr sz="1800">
                <a:solidFill>
                  <a:srgbClr val="FFFFFF"/>
                </a:solidFill>
                <a:latin typeface="Lato Light"/>
                <a:ea typeface="Lato Light"/>
                <a:cs typeface="Lato Light"/>
                <a:sym typeface="Lato Light"/>
              </a:defRPr>
            </a:lvl1pPr>
            <a:lvl2pPr lvl="1" algn="r">
              <a:buNone/>
              <a:defRPr sz="1800">
                <a:solidFill>
                  <a:srgbClr val="FFFFFF"/>
                </a:solidFill>
                <a:latin typeface="Lato Light"/>
                <a:ea typeface="Lato Light"/>
                <a:cs typeface="Lato Light"/>
                <a:sym typeface="Lato Light"/>
              </a:defRPr>
            </a:lvl2pPr>
            <a:lvl3pPr lvl="2" algn="r">
              <a:buNone/>
              <a:defRPr sz="1800">
                <a:solidFill>
                  <a:srgbClr val="FFFFFF"/>
                </a:solidFill>
                <a:latin typeface="Lato Light"/>
                <a:ea typeface="Lato Light"/>
                <a:cs typeface="Lato Light"/>
                <a:sym typeface="Lato Light"/>
              </a:defRPr>
            </a:lvl3pPr>
            <a:lvl4pPr lvl="3" algn="r">
              <a:buNone/>
              <a:defRPr sz="1800">
                <a:solidFill>
                  <a:srgbClr val="FFFFFF"/>
                </a:solidFill>
                <a:latin typeface="Lato Light"/>
                <a:ea typeface="Lato Light"/>
                <a:cs typeface="Lato Light"/>
                <a:sym typeface="Lato Light"/>
              </a:defRPr>
            </a:lvl4pPr>
            <a:lvl5pPr lvl="4" algn="r">
              <a:buNone/>
              <a:defRPr sz="1800">
                <a:solidFill>
                  <a:srgbClr val="FFFFFF"/>
                </a:solidFill>
                <a:latin typeface="Lato Light"/>
                <a:ea typeface="Lato Light"/>
                <a:cs typeface="Lato Light"/>
                <a:sym typeface="Lato Light"/>
              </a:defRPr>
            </a:lvl5pPr>
            <a:lvl6pPr lvl="5" algn="r">
              <a:buNone/>
              <a:defRPr sz="1800">
                <a:solidFill>
                  <a:srgbClr val="FFFFFF"/>
                </a:solidFill>
                <a:latin typeface="Lato Light"/>
                <a:ea typeface="Lato Light"/>
                <a:cs typeface="Lato Light"/>
                <a:sym typeface="Lato Light"/>
              </a:defRPr>
            </a:lvl6pPr>
            <a:lvl7pPr lvl="6" algn="r">
              <a:buNone/>
              <a:defRPr sz="1800">
                <a:solidFill>
                  <a:srgbClr val="FFFFFF"/>
                </a:solidFill>
                <a:latin typeface="Lato Light"/>
                <a:ea typeface="Lato Light"/>
                <a:cs typeface="Lato Light"/>
                <a:sym typeface="Lato Light"/>
              </a:defRPr>
            </a:lvl7pPr>
            <a:lvl8pPr lvl="7" algn="r">
              <a:buNone/>
              <a:defRPr sz="1800">
                <a:solidFill>
                  <a:srgbClr val="FFFFFF"/>
                </a:solidFill>
                <a:latin typeface="Lato Light"/>
                <a:ea typeface="Lato Light"/>
                <a:cs typeface="Lato Light"/>
                <a:sym typeface="Lato Light"/>
              </a:defRPr>
            </a:lvl8pPr>
            <a:lvl9pPr lvl="8" algn="r">
              <a:buNone/>
              <a:defRPr sz="1800">
                <a:solidFill>
                  <a:srgbClr val="FFFFFF"/>
                </a:solidFill>
                <a:latin typeface="Lato Light"/>
                <a:ea typeface="Lato Light"/>
                <a:cs typeface="Lato Light"/>
                <a:sym typeface="Lato Light"/>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27.png"/><Relationship Id="rId1" Type="http://schemas.openxmlformats.org/officeDocument/2006/relationships/slideLayout" Target="../slideLayouts/slideLayout3.xml"/><Relationship Id="rId6" Type="http://schemas.openxmlformats.org/officeDocument/2006/relationships/image" Target="../media/image29.png"/><Relationship Id="rId5" Type="http://schemas.microsoft.com/office/2007/relationships/hdphoto" Target="../media/hdphoto3.wdp"/><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gif"/></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3369490" y="2164395"/>
            <a:ext cx="5250300" cy="11598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TensorFlow Computer Theory</a:t>
            </a:r>
            <a:endParaRPr dirty="0"/>
          </a:p>
        </p:txBody>
      </p:sp>
      <p:sp>
        <p:nvSpPr>
          <p:cNvPr id="2" name="文本框 1">
            <a:extLst>
              <a:ext uri="{FF2B5EF4-FFF2-40B4-BE49-F238E27FC236}">
                <a16:creationId xmlns:a16="http://schemas.microsoft.com/office/drawing/2014/main" id="{47FB7627-BD2C-4484-87C2-BB5150BFA651}"/>
              </a:ext>
            </a:extLst>
          </p:cNvPr>
          <p:cNvSpPr txBox="1"/>
          <p:nvPr/>
        </p:nvSpPr>
        <p:spPr>
          <a:xfrm>
            <a:off x="7255314" y="4074459"/>
            <a:ext cx="1364476" cy="461665"/>
          </a:xfrm>
          <a:prstGeom prst="rect">
            <a:avLst/>
          </a:prstGeom>
          <a:noFill/>
        </p:spPr>
        <p:txBody>
          <a:bodyPr wrap="none" rtlCol="0">
            <a:spAutoFit/>
          </a:bodyPr>
          <a:lstStyle/>
          <a:p>
            <a:r>
              <a:rPr lang="en-US" altLang="zh-CN" sz="2400" dirty="0">
                <a:solidFill>
                  <a:schemeClr val="bg1"/>
                </a:solidFill>
              </a:rPr>
              <a:t>Jack Wu</a:t>
            </a:r>
            <a:endParaRPr lang="zh-CN" altLang="en-US" sz="2400" dirty="0">
              <a:solidFill>
                <a:schemeClr val="bg1"/>
              </a:solidFill>
            </a:endParaRPr>
          </a:p>
        </p:txBody>
      </p:sp>
      <p:sp>
        <p:nvSpPr>
          <p:cNvPr id="3" name="文本框 2">
            <a:extLst>
              <a:ext uri="{FF2B5EF4-FFF2-40B4-BE49-F238E27FC236}">
                <a16:creationId xmlns:a16="http://schemas.microsoft.com/office/drawing/2014/main" id="{6BFF2E9A-B5BE-492A-8D54-E797E84E6056}"/>
              </a:ext>
            </a:extLst>
          </p:cNvPr>
          <p:cNvSpPr txBox="1"/>
          <p:nvPr/>
        </p:nvSpPr>
        <p:spPr>
          <a:xfrm>
            <a:off x="2803711" y="3520461"/>
            <a:ext cx="1366080" cy="1015663"/>
          </a:xfrm>
          <a:prstGeom prst="rect">
            <a:avLst/>
          </a:prstGeom>
          <a:noFill/>
        </p:spPr>
        <p:txBody>
          <a:bodyPr wrap="none" rtlCol="0">
            <a:spAutoFit/>
          </a:bodyPr>
          <a:lstStyle/>
          <a:p>
            <a:r>
              <a:rPr lang="en-US" altLang="zh-CN" sz="2000" dirty="0">
                <a:solidFill>
                  <a:schemeClr val="bg1"/>
                </a:solidFill>
              </a:rPr>
              <a:t>-Summary</a:t>
            </a:r>
          </a:p>
          <a:p>
            <a:r>
              <a:rPr lang="en-US" altLang="zh-CN" sz="2000" dirty="0">
                <a:solidFill>
                  <a:schemeClr val="bg1"/>
                </a:solidFill>
              </a:rPr>
              <a:t>-Summary</a:t>
            </a:r>
          </a:p>
          <a:p>
            <a:r>
              <a:rPr lang="en-US" altLang="zh-CN" sz="2000" dirty="0">
                <a:solidFill>
                  <a:schemeClr val="bg1"/>
                </a:solidFill>
              </a:rPr>
              <a:t>-Summary</a:t>
            </a:r>
            <a:endParaRPr lang="zh-CN" altLang="en-US"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D001A7-D37B-4A72-8C4F-7BD2412BDE56}"/>
              </a:ext>
            </a:extLst>
          </p:cNvPr>
          <p:cNvSpPr>
            <a:spLocks noGrp="1"/>
          </p:cNvSpPr>
          <p:nvPr>
            <p:ph type="title"/>
          </p:nvPr>
        </p:nvSpPr>
        <p:spPr>
          <a:xfrm>
            <a:off x="457200" y="1348975"/>
            <a:ext cx="6114422" cy="857400"/>
          </a:xfrm>
        </p:spPr>
        <p:txBody>
          <a:bodyPr/>
          <a:lstStyle/>
          <a:p>
            <a:r>
              <a:rPr lang="en-US" altLang="zh-CN" dirty="0"/>
              <a:t>Platform: </a:t>
            </a:r>
            <a:br>
              <a:rPr lang="en-US" altLang="zh-CN" dirty="0"/>
            </a:br>
            <a:r>
              <a:rPr lang="en-US" altLang="zh-CN" dirty="0"/>
              <a:t>Personal Computing</a:t>
            </a:r>
            <a:endParaRPr lang="zh-CN" altLang="en-US" dirty="0"/>
          </a:p>
        </p:txBody>
      </p:sp>
      <p:sp>
        <p:nvSpPr>
          <p:cNvPr id="3" name="文本占位符 2">
            <a:extLst>
              <a:ext uri="{FF2B5EF4-FFF2-40B4-BE49-F238E27FC236}">
                <a16:creationId xmlns:a16="http://schemas.microsoft.com/office/drawing/2014/main" id="{259F1149-1341-4926-801F-C7B7560CBA02}"/>
              </a:ext>
            </a:extLst>
          </p:cNvPr>
          <p:cNvSpPr>
            <a:spLocks noGrp="1"/>
          </p:cNvSpPr>
          <p:nvPr>
            <p:ph type="body" idx="1"/>
          </p:nvPr>
        </p:nvSpPr>
        <p:spPr>
          <a:xfrm>
            <a:off x="489774" y="2312475"/>
            <a:ext cx="2022313" cy="2613300"/>
          </a:xfrm>
        </p:spPr>
        <p:txBody>
          <a:bodyPr/>
          <a:lstStyle/>
          <a:p>
            <a:r>
              <a:rPr lang="en-US" altLang="zh-CN" b="1" dirty="0"/>
              <a:t>Windows:</a:t>
            </a:r>
          </a:p>
          <a:p>
            <a:r>
              <a:rPr lang="en-US" altLang="zh-CN" dirty="0"/>
              <a:t> The most used operating system for humans these days. </a:t>
            </a:r>
          </a:p>
          <a:p>
            <a:r>
              <a:rPr lang="en-US" altLang="zh-CN" dirty="0"/>
              <a:t>TensorFlow runs on Windows with a Python environment. This is the platform that this course will be recorded in.</a:t>
            </a:r>
            <a:endParaRPr lang="zh-CN" altLang="en-US" dirty="0"/>
          </a:p>
        </p:txBody>
      </p:sp>
      <p:sp>
        <p:nvSpPr>
          <p:cNvPr id="4" name="文本占位符 3">
            <a:extLst>
              <a:ext uri="{FF2B5EF4-FFF2-40B4-BE49-F238E27FC236}">
                <a16:creationId xmlns:a16="http://schemas.microsoft.com/office/drawing/2014/main" id="{5ABA1594-4B80-4E0A-BBBD-82C4A1CEA007}"/>
              </a:ext>
            </a:extLst>
          </p:cNvPr>
          <p:cNvSpPr>
            <a:spLocks noGrp="1"/>
          </p:cNvSpPr>
          <p:nvPr>
            <p:ph type="body" idx="2"/>
          </p:nvPr>
        </p:nvSpPr>
        <p:spPr>
          <a:xfrm>
            <a:off x="2415136" y="2312475"/>
            <a:ext cx="2156864" cy="2613300"/>
          </a:xfrm>
        </p:spPr>
        <p:txBody>
          <a:bodyPr/>
          <a:lstStyle/>
          <a:p>
            <a:r>
              <a:rPr lang="en-US" altLang="zh-CN" b="1" dirty="0"/>
              <a:t>Linux: </a:t>
            </a:r>
          </a:p>
          <a:p>
            <a:r>
              <a:rPr lang="en-US" altLang="zh-CN" dirty="0"/>
              <a:t>Natively supports Python, so TensorFlow runs on all distributions of Linux.</a:t>
            </a:r>
          </a:p>
          <a:p>
            <a:r>
              <a:rPr lang="en-US" altLang="zh-CN" dirty="0"/>
              <a:t>Linux has many distribution versions, but they all are based on the same kernel. The most popular distribution is Ubuntu.</a:t>
            </a:r>
            <a:endParaRPr lang="zh-CN" altLang="en-US" dirty="0"/>
          </a:p>
        </p:txBody>
      </p:sp>
      <p:sp>
        <p:nvSpPr>
          <p:cNvPr id="5" name="文本占位符 4">
            <a:extLst>
              <a:ext uri="{FF2B5EF4-FFF2-40B4-BE49-F238E27FC236}">
                <a16:creationId xmlns:a16="http://schemas.microsoft.com/office/drawing/2014/main" id="{C61F70D9-3B95-4335-B73A-2184621B2667}"/>
              </a:ext>
            </a:extLst>
          </p:cNvPr>
          <p:cNvSpPr>
            <a:spLocks noGrp="1"/>
          </p:cNvSpPr>
          <p:nvPr>
            <p:ph type="body" idx="3"/>
          </p:nvPr>
        </p:nvSpPr>
        <p:spPr/>
        <p:txBody>
          <a:bodyPr/>
          <a:lstStyle/>
          <a:p>
            <a:r>
              <a:rPr lang="en-US" altLang="zh-CN" b="1" dirty="0"/>
              <a:t>macOS:</a:t>
            </a:r>
          </a:p>
          <a:p>
            <a:r>
              <a:rPr lang="en-US" altLang="zh-CN" dirty="0"/>
              <a:t>macOS uses Unix as its kernel, which is similar to Linux.</a:t>
            </a:r>
          </a:p>
          <a:p>
            <a:r>
              <a:rPr lang="en-US" altLang="zh-CN" dirty="0"/>
              <a:t> Therefore, macOS users will have a similar user experience with those who uses Linux.</a:t>
            </a:r>
            <a:endParaRPr lang="zh-CN" altLang="en-US" dirty="0"/>
          </a:p>
        </p:txBody>
      </p:sp>
      <p:sp>
        <p:nvSpPr>
          <p:cNvPr id="6" name="灯片编号占位符 5">
            <a:extLst>
              <a:ext uri="{FF2B5EF4-FFF2-40B4-BE49-F238E27FC236}">
                <a16:creationId xmlns:a16="http://schemas.microsoft.com/office/drawing/2014/main" id="{883641DC-5EBD-4FA2-AF30-1212F2D2505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10</a:t>
            </a:fld>
            <a:endParaRPr lang="en"/>
          </a:p>
        </p:txBody>
      </p:sp>
    </p:spTree>
    <p:extLst>
      <p:ext uri="{BB962C8B-B14F-4D97-AF65-F5344CB8AC3E}">
        <p14:creationId xmlns:p14="http://schemas.microsoft.com/office/powerpoint/2010/main" val="10202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a:xfrm>
            <a:off x="685799" y="2878750"/>
            <a:ext cx="6017559" cy="1159800"/>
          </a:xfrm>
        </p:spPr>
        <p:txBody>
          <a:bodyPr/>
          <a:lstStyle/>
          <a:p>
            <a:r>
              <a:rPr lang="en-US" altLang="zh-CN" dirty="0">
                <a:solidFill>
                  <a:schemeClr val="accent1"/>
                </a:solidFill>
              </a:rPr>
              <a:t>Part 3</a:t>
            </a:r>
            <a:r>
              <a:rPr lang="en-US" altLang="zh-CN" dirty="0"/>
              <a:t>: </a:t>
            </a:r>
            <a:br>
              <a:rPr lang="en-US" altLang="zh-CN" dirty="0"/>
            </a:br>
            <a:r>
              <a:rPr lang="en-US" altLang="zh-CN" dirty="0"/>
              <a:t>Platform: </a:t>
            </a:r>
            <a:br>
              <a:rPr lang="en-US" altLang="zh-CN" dirty="0"/>
            </a:br>
            <a:r>
              <a:rPr lang="en-US" altLang="zh-CN" dirty="0"/>
              <a:t>Mobile</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800" y="4135454"/>
            <a:ext cx="5493936" cy="784800"/>
          </a:xfrm>
        </p:spPr>
        <p:txBody>
          <a:bodyPr/>
          <a:lstStyle/>
          <a:p>
            <a:r>
              <a:rPr lang="en-US" altLang="zh-CN" dirty="0"/>
              <a:t>In this part we will talk about the software platforms that TensorFlow runs on.</a:t>
            </a:r>
            <a:endParaRPr lang="zh-CN" altLang="en-US" dirty="0"/>
          </a:p>
        </p:txBody>
      </p:sp>
    </p:spTree>
    <p:extLst>
      <p:ext uri="{BB962C8B-B14F-4D97-AF65-F5344CB8AC3E}">
        <p14:creationId xmlns:p14="http://schemas.microsoft.com/office/powerpoint/2010/main" val="3448964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71867F-29F7-4DD8-AE4D-3CC99D2D8CDD}"/>
              </a:ext>
            </a:extLst>
          </p:cNvPr>
          <p:cNvSpPr>
            <a:spLocks noGrp="1"/>
          </p:cNvSpPr>
          <p:nvPr>
            <p:ph type="title"/>
          </p:nvPr>
        </p:nvSpPr>
        <p:spPr/>
        <p:txBody>
          <a:bodyPr/>
          <a:lstStyle/>
          <a:p>
            <a:r>
              <a:rPr lang="en-US" altLang="zh-CN" dirty="0"/>
              <a:t>iOS</a:t>
            </a:r>
            <a:endParaRPr lang="zh-CN" altLang="en-US" dirty="0"/>
          </a:p>
        </p:txBody>
      </p:sp>
      <p:sp>
        <p:nvSpPr>
          <p:cNvPr id="3" name="文本占位符 2">
            <a:extLst>
              <a:ext uri="{FF2B5EF4-FFF2-40B4-BE49-F238E27FC236}">
                <a16:creationId xmlns:a16="http://schemas.microsoft.com/office/drawing/2014/main" id="{5268DF13-3E8A-4180-B0A2-A06EA4B74B42}"/>
              </a:ext>
            </a:extLst>
          </p:cNvPr>
          <p:cNvSpPr>
            <a:spLocks noGrp="1"/>
          </p:cNvSpPr>
          <p:nvPr>
            <p:ph type="body" idx="1"/>
          </p:nvPr>
        </p:nvSpPr>
        <p:spPr>
          <a:xfrm>
            <a:off x="457199" y="2244400"/>
            <a:ext cx="5849471" cy="2605200"/>
          </a:xfrm>
        </p:spPr>
        <p:txBody>
          <a:bodyPr/>
          <a:lstStyle/>
          <a:p>
            <a:r>
              <a:rPr lang="en-US" altLang="zh-CN" dirty="0"/>
              <a:t>TensorFlow can also run in iOS.</a:t>
            </a:r>
          </a:p>
          <a:p>
            <a:r>
              <a:rPr lang="en-US" altLang="zh-CN" dirty="0"/>
              <a:t>Apple now have 1.3 Billion devices running iOS, and there are 2 million apps in the APP Store.[1]</a:t>
            </a:r>
          </a:p>
          <a:p>
            <a:r>
              <a:rPr lang="en-US" altLang="zh-CN" dirty="0"/>
              <a:t>iOS not only allow apps run on iPhone, but also iPad and iPod!</a:t>
            </a:r>
            <a:endParaRPr lang="zh-CN" altLang="en-US" dirty="0"/>
          </a:p>
        </p:txBody>
      </p:sp>
      <p:sp>
        <p:nvSpPr>
          <p:cNvPr id="4" name="灯片编号占位符 3">
            <a:extLst>
              <a:ext uri="{FF2B5EF4-FFF2-40B4-BE49-F238E27FC236}">
                <a16:creationId xmlns:a16="http://schemas.microsoft.com/office/drawing/2014/main" id="{CB483E2A-F2DB-4EFD-9E96-C7C2F99A0E7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12</a:t>
            </a:fld>
            <a:endParaRPr lang="en"/>
          </a:p>
        </p:txBody>
      </p:sp>
      <p:pic>
        <p:nvPicPr>
          <p:cNvPr id="7" name="图片 6">
            <a:extLst>
              <a:ext uri="{FF2B5EF4-FFF2-40B4-BE49-F238E27FC236}">
                <a16:creationId xmlns:a16="http://schemas.microsoft.com/office/drawing/2014/main" id="{4B65CD32-02C2-4710-959F-8FFCC095C08E}"/>
              </a:ext>
            </a:extLst>
          </p:cNvPr>
          <p:cNvPicPr>
            <a:picLocks noChangeAspect="1"/>
          </p:cNvPicPr>
          <p:nvPr/>
        </p:nvPicPr>
        <p:blipFill>
          <a:blip r:embed="rId2"/>
          <a:stretch>
            <a:fillRect/>
          </a:stretch>
        </p:blipFill>
        <p:spPr>
          <a:xfrm>
            <a:off x="4441699" y="198344"/>
            <a:ext cx="1594036" cy="2373406"/>
          </a:xfrm>
          <a:prstGeom prst="rect">
            <a:avLst/>
          </a:prstGeom>
          <a:ln>
            <a:noFill/>
          </a:ln>
          <a:effectLst>
            <a:softEdge rad="112500"/>
          </a:effectLst>
        </p:spPr>
      </p:pic>
      <p:sp>
        <p:nvSpPr>
          <p:cNvPr id="8" name="文本框 7">
            <a:extLst>
              <a:ext uri="{FF2B5EF4-FFF2-40B4-BE49-F238E27FC236}">
                <a16:creationId xmlns:a16="http://schemas.microsoft.com/office/drawing/2014/main" id="{D30C073E-B66F-41CA-9935-F49B096435AC}"/>
              </a:ext>
            </a:extLst>
          </p:cNvPr>
          <p:cNvSpPr txBox="1"/>
          <p:nvPr/>
        </p:nvSpPr>
        <p:spPr>
          <a:xfrm>
            <a:off x="457199" y="4900707"/>
            <a:ext cx="5121915" cy="230832"/>
          </a:xfrm>
          <a:prstGeom prst="rect">
            <a:avLst/>
          </a:prstGeom>
          <a:noFill/>
        </p:spPr>
        <p:txBody>
          <a:bodyPr wrap="none" rtlCol="0">
            <a:spAutoFit/>
          </a:bodyPr>
          <a:lstStyle/>
          <a:p>
            <a:r>
              <a:rPr lang="en-US" altLang="zh-CN" sz="900" dirty="0"/>
              <a:t>[1]: https://www.macrumors.com/2018/02/01/apple-now-has-1-3-billion-active-devices-worldwide/</a:t>
            </a:r>
            <a:endParaRPr lang="zh-CN" altLang="en-US" sz="900" dirty="0"/>
          </a:p>
        </p:txBody>
      </p:sp>
    </p:spTree>
    <p:extLst>
      <p:ext uri="{BB962C8B-B14F-4D97-AF65-F5344CB8AC3E}">
        <p14:creationId xmlns:p14="http://schemas.microsoft.com/office/powerpoint/2010/main" val="1769364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0383C4-228C-43FD-9EB6-C467469A6EE0}"/>
              </a:ext>
            </a:extLst>
          </p:cNvPr>
          <p:cNvSpPr>
            <a:spLocks noGrp="1"/>
          </p:cNvSpPr>
          <p:nvPr>
            <p:ph type="title"/>
          </p:nvPr>
        </p:nvSpPr>
        <p:spPr/>
        <p:txBody>
          <a:bodyPr/>
          <a:lstStyle/>
          <a:p>
            <a:r>
              <a:rPr lang="en-US" altLang="zh-CN" dirty="0"/>
              <a:t>Android</a:t>
            </a:r>
            <a:endParaRPr lang="zh-CN" altLang="en-US" dirty="0"/>
          </a:p>
        </p:txBody>
      </p:sp>
      <p:sp>
        <p:nvSpPr>
          <p:cNvPr id="3" name="文本占位符 2">
            <a:extLst>
              <a:ext uri="{FF2B5EF4-FFF2-40B4-BE49-F238E27FC236}">
                <a16:creationId xmlns:a16="http://schemas.microsoft.com/office/drawing/2014/main" id="{46FE2253-F2F3-4043-A48F-8BE7CFA9551B}"/>
              </a:ext>
            </a:extLst>
          </p:cNvPr>
          <p:cNvSpPr>
            <a:spLocks noGrp="1"/>
          </p:cNvSpPr>
          <p:nvPr>
            <p:ph type="body" idx="1"/>
          </p:nvPr>
        </p:nvSpPr>
        <p:spPr>
          <a:xfrm>
            <a:off x="457199" y="2244400"/>
            <a:ext cx="5727849" cy="2605200"/>
          </a:xfrm>
        </p:spPr>
        <p:txBody>
          <a:bodyPr/>
          <a:lstStyle/>
          <a:p>
            <a:r>
              <a:rPr lang="en-US" altLang="zh-CN" dirty="0"/>
              <a:t>Google also developed Android, so </a:t>
            </a:r>
            <a:r>
              <a:rPr lang="en-US" altLang="zh-CN" dirty="0" err="1"/>
              <a:t>Tensorflow</a:t>
            </a:r>
            <a:r>
              <a:rPr lang="en-US" altLang="zh-CN" dirty="0"/>
              <a:t> is well supported by Android.</a:t>
            </a:r>
          </a:p>
          <a:p>
            <a:r>
              <a:rPr lang="en-US" altLang="zh-CN" dirty="0"/>
              <a:t>There are over 2 Billion Android devices around the world and over 3 million Android APP! [1]</a:t>
            </a:r>
          </a:p>
          <a:p>
            <a:r>
              <a:rPr lang="en-US" altLang="zh-CN" dirty="0"/>
              <a:t>Mobile computing power are getting better and better every year, many mobile chip companies like Snapdragon also added in AI processing unit into their mobile chips. </a:t>
            </a:r>
            <a:endParaRPr lang="zh-CN" altLang="en-US" dirty="0"/>
          </a:p>
        </p:txBody>
      </p:sp>
      <p:sp>
        <p:nvSpPr>
          <p:cNvPr id="4" name="灯片编号占位符 3">
            <a:extLst>
              <a:ext uri="{FF2B5EF4-FFF2-40B4-BE49-F238E27FC236}">
                <a16:creationId xmlns:a16="http://schemas.microsoft.com/office/drawing/2014/main" id="{AC3BB946-5F46-40D1-A990-DDF4A358C81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13</a:t>
            </a:fld>
            <a:endParaRPr lang="en"/>
          </a:p>
        </p:txBody>
      </p:sp>
      <p:pic>
        <p:nvPicPr>
          <p:cNvPr id="5" name="图片 4">
            <a:extLst>
              <a:ext uri="{FF2B5EF4-FFF2-40B4-BE49-F238E27FC236}">
                <a16:creationId xmlns:a16="http://schemas.microsoft.com/office/drawing/2014/main" id="{5CF16170-D812-403C-A2B0-DCF4445EC531}"/>
              </a:ext>
            </a:extLst>
          </p:cNvPr>
          <p:cNvPicPr>
            <a:picLocks noChangeAspect="1"/>
          </p:cNvPicPr>
          <p:nvPr/>
        </p:nvPicPr>
        <p:blipFill rotWithShape="1">
          <a:blip r:embed="rId2"/>
          <a:srcRect l="34338" t="17282" r="33383" b="17703"/>
          <a:stretch/>
        </p:blipFill>
        <p:spPr>
          <a:xfrm>
            <a:off x="4362573" y="391247"/>
            <a:ext cx="1653988" cy="1740644"/>
          </a:xfrm>
          <a:prstGeom prst="rect">
            <a:avLst/>
          </a:prstGeom>
        </p:spPr>
      </p:pic>
      <p:sp>
        <p:nvSpPr>
          <p:cNvPr id="6" name="文本框 5">
            <a:extLst>
              <a:ext uri="{FF2B5EF4-FFF2-40B4-BE49-F238E27FC236}">
                <a16:creationId xmlns:a16="http://schemas.microsoft.com/office/drawing/2014/main" id="{EDBFD733-F139-4A71-975E-FABAB54E6F1F}"/>
              </a:ext>
            </a:extLst>
          </p:cNvPr>
          <p:cNvSpPr txBox="1"/>
          <p:nvPr/>
        </p:nvSpPr>
        <p:spPr>
          <a:xfrm>
            <a:off x="457200" y="4830369"/>
            <a:ext cx="5727850" cy="246221"/>
          </a:xfrm>
          <a:prstGeom prst="rect">
            <a:avLst/>
          </a:prstGeom>
          <a:noFill/>
        </p:spPr>
        <p:txBody>
          <a:bodyPr wrap="none" rtlCol="0">
            <a:spAutoFit/>
          </a:bodyPr>
          <a:lstStyle/>
          <a:p>
            <a:r>
              <a:rPr lang="en-US" altLang="zh-CN" sz="1000" dirty="0"/>
              <a:t>[1]: https://www.theverge.com/2017/5/17/15654454/android-reaches-2-billion-monthly-active-users</a:t>
            </a:r>
            <a:endParaRPr lang="zh-CN" altLang="en-US" sz="1000" dirty="0"/>
          </a:p>
        </p:txBody>
      </p:sp>
    </p:spTree>
    <p:extLst>
      <p:ext uri="{BB962C8B-B14F-4D97-AF65-F5344CB8AC3E}">
        <p14:creationId xmlns:p14="http://schemas.microsoft.com/office/powerpoint/2010/main" val="1172693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BAC3C9-E1DC-4DD0-BACE-1F07E7515807}"/>
              </a:ext>
            </a:extLst>
          </p:cNvPr>
          <p:cNvSpPr>
            <a:spLocks noGrp="1"/>
          </p:cNvSpPr>
          <p:nvPr>
            <p:ph type="title"/>
          </p:nvPr>
        </p:nvSpPr>
        <p:spPr/>
        <p:txBody>
          <a:bodyPr/>
          <a:lstStyle/>
          <a:p>
            <a:r>
              <a:rPr lang="en-US" altLang="zh-CN" dirty="0"/>
              <a:t>Single-Chip Microcomputers</a:t>
            </a:r>
            <a:endParaRPr lang="zh-CN" altLang="en-US" dirty="0"/>
          </a:p>
        </p:txBody>
      </p:sp>
      <p:sp>
        <p:nvSpPr>
          <p:cNvPr id="3" name="文本占位符 2">
            <a:extLst>
              <a:ext uri="{FF2B5EF4-FFF2-40B4-BE49-F238E27FC236}">
                <a16:creationId xmlns:a16="http://schemas.microsoft.com/office/drawing/2014/main" id="{88E4A25C-9B5C-46ED-ADED-F7C7A2088156}"/>
              </a:ext>
            </a:extLst>
          </p:cNvPr>
          <p:cNvSpPr>
            <a:spLocks noGrp="1"/>
          </p:cNvSpPr>
          <p:nvPr>
            <p:ph type="body" idx="1"/>
          </p:nvPr>
        </p:nvSpPr>
        <p:spPr/>
        <p:txBody>
          <a:bodyPr/>
          <a:lstStyle/>
          <a:p>
            <a:r>
              <a:rPr lang="en-US" altLang="zh-CN" dirty="0"/>
              <a:t>Probably the most famous single chip microcomputers is the Raspberry Pi.</a:t>
            </a:r>
          </a:p>
          <a:p>
            <a:r>
              <a:rPr lang="en-US" altLang="zh-CN" dirty="0"/>
              <a:t>Raspberry Pi runs on Raspbian, which is an OS based on Linux —— so it is supported!</a:t>
            </a:r>
          </a:p>
          <a:p>
            <a:r>
              <a:rPr lang="en-US" altLang="zh-CN" dirty="0"/>
              <a:t>Some others use Windows as OS, like LattePanda, which is also supported.</a:t>
            </a:r>
          </a:p>
          <a:p>
            <a:r>
              <a:rPr lang="en-US" altLang="zh-CN" dirty="0"/>
              <a:t>TensorFlow cannot run on Arduino. </a:t>
            </a:r>
            <a:endParaRPr lang="zh-CN" altLang="en-US" dirty="0"/>
          </a:p>
        </p:txBody>
      </p:sp>
      <p:sp>
        <p:nvSpPr>
          <p:cNvPr id="4" name="灯片编号占位符 3">
            <a:extLst>
              <a:ext uri="{FF2B5EF4-FFF2-40B4-BE49-F238E27FC236}">
                <a16:creationId xmlns:a16="http://schemas.microsoft.com/office/drawing/2014/main" id="{44E17E35-839F-4C9C-9FDC-70A66329C1A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14</a:t>
            </a:fld>
            <a:endParaRPr lang="en"/>
          </a:p>
        </p:txBody>
      </p:sp>
      <p:pic>
        <p:nvPicPr>
          <p:cNvPr id="4098" name="Picture 2" descr="Image result for Raspberry Pi">
            <a:extLst>
              <a:ext uri="{FF2B5EF4-FFF2-40B4-BE49-F238E27FC236}">
                <a16:creationId xmlns:a16="http://schemas.microsoft.com/office/drawing/2014/main" id="{3AA4D89D-7AB2-484D-8166-406842948C36}"/>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325296" y="-299437"/>
            <a:ext cx="2980204" cy="2077112"/>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a:extLst>
              <a:ext uri="{FF2B5EF4-FFF2-40B4-BE49-F238E27FC236}">
                <a16:creationId xmlns:a16="http://schemas.microsoft.com/office/drawing/2014/main" id="{7AD95A7E-0EB8-47CB-88B5-A7D74561AFE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7059703" y="1314551"/>
            <a:ext cx="2098232" cy="2098232"/>
          </a:xfrm>
          <a:prstGeom prst="rect">
            <a:avLst/>
          </a:prstGeom>
        </p:spPr>
      </p:pic>
      <p:sp>
        <p:nvSpPr>
          <p:cNvPr id="6" name="文本框 5">
            <a:extLst>
              <a:ext uri="{FF2B5EF4-FFF2-40B4-BE49-F238E27FC236}">
                <a16:creationId xmlns:a16="http://schemas.microsoft.com/office/drawing/2014/main" id="{C3486873-8AEC-4C25-952F-47936A3929FA}"/>
              </a:ext>
            </a:extLst>
          </p:cNvPr>
          <p:cNvSpPr txBox="1"/>
          <p:nvPr/>
        </p:nvSpPr>
        <p:spPr>
          <a:xfrm>
            <a:off x="6897429" y="1649871"/>
            <a:ext cx="2359190" cy="400110"/>
          </a:xfrm>
          <a:prstGeom prst="rect">
            <a:avLst/>
          </a:prstGeom>
          <a:noFill/>
        </p:spPr>
        <p:txBody>
          <a:bodyPr wrap="square" rtlCol="0">
            <a:spAutoFit/>
          </a:bodyPr>
          <a:lstStyle/>
          <a:p>
            <a:r>
              <a:rPr lang="en-US" altLang="zh-CN" sz="1000" dirty="0">
                <a:solidFill>
                  <a:schemeClr val="bg1"/>
                </a:solidFill>
              </a:rPr>
              <a:t>A Raspberry Pi board that runs Linux based Raspbian OS.</a:t>
            </a:r>
            <a:endParaRPr lang="zh-CN" altLang="en-US" sz="1000" dirty="0">
              <a:solidFill>
                <a:schemeClr val="bg1"/>
              </a:solidFill>
            </a:endParaRPr>
          </a:p>
        </p:txBody>
      </p:sp>
      <p:sp>
        <p:nvSpPr>
          <p:cNvPr id="8" name="文本框 7">
            <a:extLst>
              <a:ext uri="{FF2B5EF4-FFF2-40B4-BE49-F238E27FC236}">
                <a16:creationId xmlns:a16="http://schemas.microsoft.com/office/drawing/2014/main" id="{B1C1634D-05DE-479F-A0CE-31669B699192}"/>
              </a:ext>
            </a:extLst>
          </p:cNvPr>
          <p:cNvSpPr txBox="1"/>
          <p:nvPr/>
        </p:nvSpPr>
        <p:spPr>
          <a:xfrm>
            <a:off x="7476565" y="3235290"/>
            <a:ext cx="1617596" cy="415498"/>
          </a:xfrm>
          <a:prstGeom prst="rect">
            <a:avLst/>
          </a:prstGeom>
          <a:noFill/>
        </p:spPr>
        <p:txBody>
          <a:bodyPr wrap="square" rtlCol="0">
            <a:spAutoFit/>
          </a:bodyPr>
          <a:lstStyle/>
          <a:p>
            <a:r>
              <a:rPr lang="en-US" altLang="zh-CN" sz="1000" dirty="0">
                <a:solidFill>
                  <a:schemeClr val="bg1"/>
                </a:solidFill>
              </a:rPr>
              <a:t>A LattePanda board that runs Windows 10.</a:t>
            </a:r>
            <a:endParaRPr lang="zh-CN" altLang="en-US" sz="1000" dirty="0">
              <a:solidFill>
                <a:schemeClr val="bg1"/>
              </a:solidFill>
            </a:endParaRPr>
          </a:p>
        </p:txBody>
      </p:sp>
      <p:pic>
        <p:nvPicPr>
          <p:cNvPr id="4100" name="Picture 4" descr="Image result for Arduino">
            <a:extLst>
              <a:ext uri="{FF2B5EF4-FFF2-40B4-BE49-F238E27FC236}">
                <a16:creationId xmlns:a16="http://schemas.microsoft.com/office/drawing/2014/main" id="{905DDC97-67D2-486F-A9E7-CC3F784350D2}"/>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7133951" y="3502523"/>
            <a:ext cx="2122668" cy="1347077"/>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12">
            <a:extLst>
              <a:ext uri="{FF2B5EF4-FFF2-40B4-BE49-F238E27FC236}">
                <a16:creationId xmlns:a16="http://schemas.microsoft.com/office/drawing/2014/main" id="{29FEB652-68F7-4571-B001-172EED253C32}"/>
              </a:ext>
            </a:extLst>
          </p:cNvPr>
          <p:cNvSpPr txBox="1"/>
          <p:nvPr/>
        </p:nvSpPr>
        <p:spPr>
          <a:xfrm>
            <a:off x="7534687" y="4739646"/>
            <a:ext cx="1210588" cy="246221"/>
          </a:xfrm>
          <a:prstGeom prst="rect">
            <a:avLst/>
          </a:prstGeom>
          <a:noFill/>
        </p:spPr>
        <p:txBody>
          <a:bodyPr wrap="none" rtlCol="0">
            <a:spAutoFit/>
          </a:bodyPr>
          <a:lstStyle/>
          <a:p>
            <a:r>
              <a:rPr lang="en-US" altLang="zh-CN" sz="1000" dirty="0">
                <a:solidFill>
                  <a:schemeClr val="bg1"/>
                </a:solidFill>
              </a:rPr>
              <a:t>An Arduino board.</a:t>
            </a:r>
            <a:endParaRPr lang="zh-CN" altLang="en-US" sz="1000" dirty="0">
              <a:solidFill>
                <a:schemeClr val="bg1"/>
              </a:solidFill>
            </a:endParaRPr>
          </a:p>
        </p:txBody>
      </p:sp>
    </p:spTree>
    <p:extLst>
      <p:ext uri="{BB962C8B-B14F-4D97-AF65-F5344CB8AC3E}">
        <p14:creationId xmlns:p14="http://schemas.microsoft.com/office/powerpoint/2010/main" val="2807907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FA6536-1C4F-4874-AB4C-D2B9342332EB}"/>
              </a:ext>
            </a:extLst>
          </p:cNvPr>
          <p:cNvSpPr>
            <a:spLocks noGrp="1"/>
          </p:cNvSpPr>
          <p:nvPr>
            <p:ph type="title"/>
          </p:nvPr>
        </p:nvSpPr>
        <p:spPr/>
        <p:txBody>
          <a:bodyPr/>
          <a:lstStyle/>
          <a:p>
            <a:r>
              <a:rPr lang="en-US" altLang="zh-CN" dirty="0"/>
              <a:t>Platform: </a:t>
            </a:r>
            <a:br>
              <a:rPr lang="en-US" altLang="zh-CN" dirty="0"/>
            </a:br>
            <a:r>
              <a:rPr lang="en-US" altLang="zh-CN" dirty="0"/>
              <a:t>Mobile</a:t>
            </a:r>
            <a:endParaRPr lang="zh-CN" altLang="en-US" dirty="0"/>
          </a:p>
        </p:txBody>
      </p:sp>
      <p:sp>
        <p:nvSpPr>
          <p:cNvPr id="3" name="文本占位符 2">
            <a:extLst>
              <a:ext uri="{FF2B5EF4-FFF2-40B4-BE49-F238E27FC236}">
                <a16:creationId xmlns:a16="http://schemas.microsoft.com/office/drawing/2014/main" id="{846FB24A-B4A5-4EBF-88C3-6BF5932C5CA4}"/>
              </a:ext>
            </a:extLst>
          </p:cNvPr>
          <p:cNvSpPr>
            <a:spLocks noGrp="1"/>
          </p:cNvSpPr>
          <p:nvPr>
            <p:ph type="body" idx="1"/>
          </p:nvPr>
        </p:nvSpPr>
        <p:spPr>
          <a:xfrm>
            <a:off x="489774" y="2312475"/>
            <a:ext cx="2112749" cy="2613300"/>
          </a:xfrm>
        </p:spPr>
        <p:txBody>
          <a:bodyPr/>
          <a:lstStyle/>
          <a:p>
            <a:r>
              <a:rPr lang="en-US" altLang="zh-CN" b="1" dirty="0"/>
              <a:t>iOS: </a:t>
            </a:r>
          </a:p>
          <a:p>
            <a:r>
              <a:rPr lang="en-US" altLang="zh-CN" dirty="0"/>
              <a:t>TensorFlow is supported on iOS. There are millions of iOS devices in the world now.</a:t>
            </a:r>
          </a:p>
          <a:p>
            <a:r>
              <a:rPr lang="en-US" altLang="zh-CN" dirty="0"/>
              <a:t>Building TensorFlow on iOS Documents: https://www.tensorflow.org/mobile/ios_build</a:t>
            </a:r>
            <a:endParaRPr lang="zh-CN" altLang="en-US" dirty="0"/>
          </a:p>
        </p:txBody>
      </p:sp>
      <p:sp>
        <p:nvSpPr>
          <p:cNvPr id="4" name="文本占位符 3">
            <a:extLst>
              <a:ext uri="{FF2B5EF4-FFF2-40B4-BE49-F238E27FC236}">
                <a16:creationId xmlns:a16="http://schemas.microsoft.com/office/drawing/2014/main" id="{0D3F8CB4-D7D4-48FA-AF9F-7F6B9A57B302}"/>
              </a:ext>
            </a:extLst>
          </p:cNvPr>
          <p:cNvSpPr>
            <a:spLocks noGrp="1"/>
          </p:cNvSpPr>
          <p:nvPr>
            <p:ph type="body" idx="2"/>
          </p:nvPr>
        </p:nvSpPr>
        <p:spPr>
          <a:xfrm>
            <a:off x="2602523" y="2312475"/>
            <a:ext cx="2293619" cy="2613300"/>
          </a:xfrm>
        </p:spPr>
        <p:txBody>
          <a:bodyPr/>
          <a:lstStyle/>
          <a:p>
            <a:r>
              <a:rPr lang="en-US" altLang="zh-CN" b="1" dirty="0"/>
              <a:t>Android:</a:t>
            </a:r>
          </a:p>
          <a:p>
            <a:r>
              <a:rPr lang="en-US" altLang="zh-CN" dirty="0"/>
              <a:t>Since Google developed Android, TensorFlow also runs on Android</a:t>
            </a:r>
          </a:p>
          <a:p>
            <a:r>
              <a:rPr lang="en-US" altLang="zh-CN" dirty="0"/>
              <a:t>By implementing machine learning to mobile devices we can make machine learning more accessible and friendly to humans.</a:t>
            </a:r>
            <a:endParaRPr lang="zh-CN" altLang="en-US" dirty="0"/>
          </a:p>
        </p:txBody>
      </p:sp>
      <p:sp>
        <p:nvSpPr>
          <p:cNvPr id="6" name="灯片编号占位符 5">
            <a:extLst>
              <a:ext uri="{FF2B5EF4-FFF2-40B4-BE49-F238E27FC236}">
                <a16:creationId xmlns:a16="http://schemas.microsoft.com/office/drawing/2014/main" id="{556A0693-11EF-46DC-8B8A-5701FC19E72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15</a:t>
            </a:fld>
            <a:endParaRPr lang="en"/>
          </a:p>
        </p:txBody>
      </p:sp>
      <p:sp>
        <p:nvSpPr>
          <p:cNvPr id="7" name="文本占位符 2">
            <a:extLst>
              <a:ext uri="{FF2B5EF4-FFF2-40B4-BE49-F238E27FC236}">
                <a16:creationId xmlns:a16="http://schemas.microsoft.com/office/drawing/2014/main" id="{99D01461-730A-49ED-A6E5-821E585D37CE}"/>
              </a:ext>
            </a:extLst>
          </p:cNvPr>
          <p:cNvSpPr txBox="1">
            <a:spLocks/>
          </p:cNvSpPr>
          <p:nvPr/>
        </p:nvSpPr>
        <p:spPr>
          <a:xfrm>
            <a:off x="4572000" y="2312475"/>
            <a:ext cx="1795182" cy="26133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04800" algn="l" rtl="0">
              <a:lnSpc>
                <a:spcPct val="100000"/>
              </a:lnSpc>
              <a:spcBef>
                <a:spcPts val="60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1pPr>
            <a:lvl2pPr marL="914400" marR="0" lvl="1"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2pPr>
            <a:lvl3pPr marL="1371600" marR="0" lvl="2"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3pPr>
            <a:lvl4pPr marL="1828800" marR="0" lvl="3"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4pPr>
            <a:lvl5pPr marL="2286000" marR="0" lvl="4"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5pPr>
            <a:lvl6pPr marL="2743200" marR="0" lvl="5"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6pPr>
            <a:lvl7pPr marL="3200400" marR="0" lvl="6"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7pPr>
            <a:lvl8pPr marL="3657600" marR="0" lvl="7"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8pPr>
            <a:lvl9pPr marL="4114800" marR="0" lvl="8" indent="-3048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9pPr>
          </a:lstStyle>
          <a:p>
            <a:r>
              <a:rPr lang="en-US" altLang="zh-CN" b="1" dirty="0"/>
              <a:t>Single-chip Microcomputer:</a:t>
            </a:r>
          </a:p>
          <a:p>
            <a:r>
              <a:rPr lang="en-US" altLang="zh-CN" dirty="0"/>
              <a:t>They all run on a Linux or Windows based operating system, so they are supported as well! </a:t>
            </a:r>
          </a:p>
          <a:p>
            <a:r>
              <a:rPr lang="en-US" altLang="zh-CN" dirty="0"/>
              <a:t>Arduino is not supported.</a:t>
            </a:r>
          </a:p>
        </p:txBody>
      </p:sp>
    </p:spTree>
    <p:extLst>
      <p:ext uri="{BB962C8B-B14F-4D97-AF65-F5344CB8AC3E}">
        <p14:creationId xmlns:p14="http://schemas.microsoft.com/office/powerpoint/2010/main" val="5072968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a:xfrm>
            <a:off x="685799" y="2878750"/>
            <a:ext cx="6017559" cy="1159800"/>
          </a:xfrm>
        </p:spPr>
        <p:txBody>
          <a:bodyPr/>
          <a:lstStyle/>
          <a:p>
            <a:r>
              <a:rPr lang="en-US" altLang="zh-CN" dirty="0">
                <a:solidFill>
                  <a:schemeClr val="accent1"/>
                </a:solidFill>
              </a:rPr>
              <a:t>Part 4</a:t>
            </a:r>
            <a:r>
              <a:rPr lang="en-US" altLang="zh-CN" dirty="0"/>
              <a:t>: </a:t>
            </a:r>
            <a:br>
              <a:rPr lang="en-US" altLang="zh-CN" dirty="0"/>
            </a:br>
            <a:r>
              <a:rPr lang="en-US" altLang="zh-CN" dirty="0"/>
              <a:t>Cloud Computing</a:t>
            </a:r>
            <a:br>
              <a:rPr lang="en-US" altLang="zh-CN" dirty="0"/>
            </a:br>
            <a:r>
              <a:rPr lang="en-US" altLang="zh-CN" dirty="0"/>
              <a:t>(Optional)</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800" y="4135454"/>
            <a:ext cx="5493936" cy="784800"/>
          </a:xfrm>
        </p:spPr>
        <p:txBody>
          <a:bodyPr/>
          <a:lstStyle/>
          <a:p>
            <a:r>
              <a:rPr lang="en-US" altLang="zh-CN" dirty="0"/>
              <a:t>In this part we will talk about Cloud Computing.</a:t>
            </a:r>
            <a:endParaRPr lang="zh-CN" altLang="en-US" dirty="0"/>
          </a:p>
        </p:txBody>
      </p:sp>
    </p:spTree>
    <p:extLst>
      <p:ext uri="{BB962C8B-B14F-4D97-AF65-F5344CB8AC3E}">
        <p14:creationId xmlns:p14="http://schemas.microsoft.com/office/powerpoint/2010/main" val="18686091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3A34FB-DCB6-4DF3-9139-F1F5CDECCA22}"/>
              </a:ext>
            </a:extLst>
          </p:cNvPr>
          <p:cNvSpPr>
            <a:spLocks noGrp="1"/>
          </p:cNvSpPr>
          <p:nvPr>
            <p:ph type="title"/>
          </p:nvPr>
        </p:nvSpPr>
        <p:spPr>
          <a:xfrm>
            <a:off x="457199" y="1348975"/>
            <a:ext cx="6494929" cy="857400"/>
          </a:xfrm>
        </p:spPr>
        <p:txBody>
          <a:bodyPr/>
          <a:lstStyle/>
          <a:p>
            <a:r>
              <a:rPr lang="en-US" altLang="zh-CN" dirty="0"/>
              <a:t>TensorFlow Distributed Execution Engine</a:t>
            </a:r>
            <a:endParaRPr lang="zh-CN" altLang="en-US" dirty="0"/>
          </a:p>
        </p:txBody>
      </p:sp>
      <p:sp>
        <p:nvSpPr>
          <p:cNvPr id="3" name="文本占位符 2">
            <a:extLst>
              <a:ext uri="{FF2B5EF4-FFF2-40B4-BE49-F238E27FC236}">
                <a16:creationId xmlns:a16="http://schemas.microsoft.com/office/drawing/2014/main" id="{8449E7EE-CE77-4F94-B0F8-2F73D40ABF6E}"/>
              </a:ext>
            </a:extLst>
          </p:cNvPr>
          <p:cNvSpPr>
            <a:spLocks noGrp="1"/>
          </p:cNvSpPr>
          <p:nvPr>
            <p:ph type="body" idx="1"/>
          </p:nvPr>
        </p:nvSpPr>
        <p:spPr/>
        <p:txBody>
          <a:bodyPr/>
          <a:lstStyle/>
          <a:p>
            <a:r>
              <a:rPr lang="en-US" altLang="zh-CN" dirty="0"/>
              <a:t>In machine learning, the most time consuming process is training the model. Therefore, the TensorFlow Distributed Execution Engine is able to distribute task to many, sometimes hundreds and thousands of machines to boost up the training speed.</a:t>
            </a:r>
            <a:endParaRPr lang="zh-CN" altLang="en-US" dirty="0"/>
          </a:p>
        </p:txBody>
      </p:sp>
      <p:sp>
        <p:nvSpPr>
          <p:cNvPr id="4" name="灯片编号占位符 3">
            <a:extLst>
              <a:ext uri="{FF2B5EF4-FFF2-40B4-BE49-F238E27FC236}">
                <a16:creationId xmlns:a16="http://schemas.microsoft.com/office/drawing/2014/main" id="{B587081F-B0F7-4D9D-B1C1-04153D096B1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17</a:t>
            </a:fld>
            <a:endParaRPr lang="en"/>
          </a:p>
        </p:txBody>
      </p:sp>
    </p:spTree>
    <p:extLst>
      <p:ext uri="{BB962C8B-B14F-4D97-AF65-F5344CB8AC3E}">
        <p14:creationId xmlns:p14="http://schemas.microsoft.com/office/powerpoint/2010/main" val="27299660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E0B5F1-345D-4319-862E-EC4F313A26F0}"/>
              </a:ext>
            </a:extLst>
          </p:cNvPr>
          <p:cNvSpPr>
            <a:spLocks noGrp="1"/>
          </p:cNvSpPr>
          <p:nvPr>
            <p:ph type="title"/>
          </p:nvPr>
        </p:nvSpPr>
        <p:spPr/>
        <p:txBody>
          <a:bodyPr/>
          <a:lstStyle/>
          <a:p>
            <a:r>
              <a:rPr lang="en-US" altLang="zh-CN" dirty="0"/>
              <a:t>Amazon AWS</a:t>
            </a:r>
            <a:endParaRPr lang="zh-CN" altLang="en-US" dirty="0"/>
          </a:p>
        </p:txBody>
      </p:sp>
      <p:sp>
        <p:nvSpPr>
          <p:cNvPr id="3" name="文本占位符 2">
            <a:extLst>
              <a:ext uri="{FF2B5EF4-FFF2-40B4-BE49-F238E27FC236}">
                <a16:creationId xmlns:a16="http://schemas.microsoft.com/office/drawing/2014/main" id="{EF9D5F28-5C40-4DD2-B3E6-35CE8926FC3E}"/>
              </a:ext>
            </a:extLst>
          </p:cNvPr>
          <p:cNvSpPr>
            <a:spLocks noGrp="1"/>
          </p:cNvSpPr>
          <p:nvPr>
            <p:ph type="body" idx="1"/>
          </p:nvPr>
        </p:nvSpPr>
        <p:spPr>
          <a:xfrm>
            <a:off x="457200" y="2244400"/>
            <a:ext cx="5708276" cy="2605200"/>
          </a:xfrm>
        </p:spPr>
        <p:txBody>
          <a:bodyPr/>
          <a:lstStyle/>
          <a:p>
            <a:r>
              <a:rPr lang="en-US" altLang="zh-CN" dirty="0"/>
              <a:t>Amazon AWS stands for Amazon Web Services, which “offers reliable, scalable, and inexpensive cloud computing services. Free to join, pay only for what you use.”</a:t>
            </a:r>
          </a:p>
          <a:p>
            <a:r>
              <a:rPr lang="en-US" altLang="zh-CN" dirty="0"/>
              <a:t>Data scientists in the industry usually find it useful to buy some resources on AWS when they have massive data to train a complicated model.</a:t>
            </a:r>
          </a:p>
          <a:p>
            <a:r>
              <a:rPr lang="en-US" altLang="zh-CN" dirty="0"/>
              <a:t>URL: https://aws.amazon.com/</a:t>
            </a:r>
            <a:endParaRPr lang="zh-CN" altLang="en-US" dirty="0"/>
          </a:p>
        </p:txBody>
      </p:sp>
      <p:sp>
        <p:nvSpPr>
          <p:cNvPr id="4" name="灯片编号占位符 3">
            <a:extLst>
              <a:ext uri="{FF2B5EF4-FFF2-40B4-BE49-F238E27FC236}">
                <a16:creationId xmlns:a16="http://schemas.microsoft.com/office/drawing/2014/main" id="{062239DF-63E4-49B8-B0B1-832183F48A2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18</a:t>
            </a:fld>
            <a:endParaRPr lang="en"/>
          </a:p>
        </p:txBody>
      </p:sp>
      <p:pic>
        <p:nvPicPr>
          <p:cNvPr id="5" name="图片 4">
            <a:extLst>
              <a:ext uri="{FF2B5EF4-FFF2-40B4-BE49-F238E27FC236}">
                <a16:creationId xmlns:a16="http://schemas.microsoft.com/office/drawing/2014/main" id="{5DD8634A-D6DB-4585-B71B-16DA1DCE1A8B}"/>
              </a:ext>
            </a:extLst>
          </p:cNvPr>
          <p:cNvPicPr>
            <a:picLocks noChangeAspect="1"/>
          </p:cNvPicPr>
          <p:nvPr/>
        </p:nvPicPr>
        <p:blipFill>
          <a:blip r:embed="rId2"/>
          <a:stretch>
            <a:fillRect/>
          </a:stretch>
        </p:blipFill>
        <p:spPr>
          <a:xfrm>
            <a:off x="4380380" y="1348975"/>
            <a:ext cx="1785096" cy="743790"/>
          </a:xfrm>
          <a:prstGeom prst="rect">
            <a:avLst/>
          </a:prstGeom>
        </p:spPr>
      </p:pic>
    </p:spTree>
    <p:extLst>
      <p:ext uri="{BB962C8B-B14F-4D97-AF65-F5344CB8AC3E}">
        <p14:creationId xmlns:p14="http://schemas.microsoft.com/office/powerpoint/2010/main" val="39639294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a:xfrm>
            <a:off x="685799" y="2878750"/>
            <a:ext cx="6017559" cy="1159800"/>
          </a:xfrm>
        </p:spPr>
        <p:txBody>
          <a:bodyPr/>
          <a:lstStyle/>
          <a:p>
            <a:r>
              <a:rPr lang="en-US" altLang="zh-CN" dirty="0">
                <a:solidFill>
                  <a:schemeClr val="accent1"/>
                </a:solidFill>
              </a:rPr>
              <a:t>Part 5</a:t>
            </a:r>
            <a:r>
              <a:rPr lang="en-US" altLang="zh-CN" dirty="0"/>
              <a:t>: </a:t>
            </a:r>
            <a:br>
              <a:rPr lang="en-US" altLang="zh-CN" dirty="0"/>
            </a:br>
            <a:r>
              <a:rPr lang="en-US" altLang="zh-CN" dirty="0"/>
              <a:t>Language</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800" y="4135454"/>
            <a:ext cx="5493936" cy="784800"/>
          </a:xfrm>
        </p:spPr>
        <p:txBody>
          <a:bodyPr/>
          <a:lstStyle/>
          <a:p>
            <a:r>
              <a:rPr lang="en-US" altLang="zh-CN" dirty="0"/>
              <a:t>In this part we will talk about computer programming languages in TensorFlow.</a:t>
            </a:r>
            <a:endParaRPr lang="zh-CN" altLang="en-US" dirty="0"/>
          </a:p>
        </p:txBody>
      </p:sp>
    </p:spTree>
    <p:extLst>
      <p:ext uri="{BB962C8B-B14F-4D97-AF65-F5344CB8AC3E}">
        <p14:creationId xmlns:p14="http://schemas.microsoft.com/office/powerpoint/2010/main" val="2802923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p:txBody>
          <a:bodyPr/>
          <a:lstStyle/>
          <a:p>
            <a:r>
              <a:rPr lang="en-US" altLang="zh-CN" dirty="0">
                <a:solidFill>
                  <a:schemeClr val="accent1"/>
                </a:solidFill>
              </a:rPr>
              <a:t>Part 1</a:t>
            </a:r>
            <a:r>
              <a:rPr lang="en-US" altLang="zh-CN" dirty="0"/>
              <a:t>: Processor</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799" y="4135454"/>
            <a:ext cx="5584372" cy="784800"/>
          </a:xfrm>
        </p:spPr>
        <p:txBody>
          <a:bodyPr/>
          <a:lstStyle/>
          <a:p>
            <a:r>
              <a:rPr lang="en-US" altLang="zh-CN" dirty="0"/>
              <a:t>In this part, we will discuss the supported hardware by TensorFlow. </a:t>
            </a:r>
            <a:endParaRPr lang="zh-CN" altLang="en-US" dirty="0"/>
          </a:p>
        </p:txBody>
      </p:sp>
    </p:spTree>
    <p:extLst>
      <p:ext uri="{BB962C8B-B14F-4D97-AF65-F5344CB8AC3E}">
        <p14:creationId xmlns:p14="http://schemas.microsoft.com/office/powerpoint/2010/main" val="22014035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91504F-1CD9-46DD-92B2-9C773EF33046}"/>
              </a:ext>
            </a:extLst>
          </p:cNvPr>
          <p:cNvSpPr>
            <a:spLocks noGrp="1"/>
          </p:cNvSpPr>
          <p:nvPr>
            <p:ph type="title"/>
          </p:nvPr>
        </p:nvSpPr>
        <p:spPr>
          <a:xfrm>
            <a:off x="457199" y="1348975"/>
            <a:ext cx="5903259" cy="857400"/>
          </a:xfrm>
        </p:spPr>
        <p:txBody>
          <a:bodyPr/>
          <a:lstStyle/>
          <a:p>
            <a:r>
              <a:rPr lang="en-US" altLang="zh-CN" dirty="0"/>
              <a:t>Language</a:t>
            </a:r>
            <a:endParaRPr lang="zh-CN" altLang="en-US" dirty="0"/>
          </a:p>
        </p:txBody>
      </p:sp>
      <p:sp>
        <p:nvSpPr>
          <p:cNvPr id="3" name="文本占位符 2">
            <a:extLst>
              <a:ext uri="{FF2B5EF4-FFF2-40B4-BE49-F238E27FC236}">
                <a16:creationId xmlns:a16="http://schemas.microsoft.com/office/drawing/2014/main" id="{0416EEDF-347E-4F71-A875-32A746E4D7E4}"/>
              </a:ext>
            </a:extLst>
          </p:cNvPr>
          <p:cNvSpPr>
            <a:spLocks noGrp="1"/>
          </p:cNvSpPr>
          <p:nvPr>
            <p:ph type="body" idx="1"/>
          </p:nvPr>
        </p:nvSpPr>
        <p:spPr/>
        <p:txBody>
          <a:bodyPr/>
          <a:lstStyle/>
          <a:p>
            <a:r>
              <a:rPr lang="en-US" altLang="zh-CN" sz="1600" dirty="0"/>
              <a:t>Python supports many programming languages, two of the most famous ones is </a:t>
            </a:r>
            <a:r>
              <a:rPr lang="en-US" altLang="zh-CN" sz="1600" b="1" dirty="0"/>
              <a:t>Python</a:t>
            </a:r>
            <a:r>
              <a:rPr lang="en-US" altLang="zh-CN" sz="1600" dirty="0"/>
              <a:t> and </a:t>
            </a:r>
            <a:r>
              <a:rPr lang="en-US" altLang="zh-CN" sz="1600" b="1" dirty="0"/>
              <a:t>C++</a:t>
            </a:r>
            <a:r>
              <a:rPr lang="en-US" altLang="zh-CN" sz="1600" dirty="0"/>
              <a:t>. </a:t>
            </a:r>
          </a:p>
          <a:p>
            <a:r>
              <a:rPr lang="en-US" altLang="zh-CN" sz="1600" dirty="0"/>
              <a:t>But the support for Python is the best among other languages. There are massive Python based data science packages (e.g. pandas, </a:t>
            </a:r>
            <a:r>
              <a:rPr lang="en-US" altLang="zh-CN" sz="1600" dirty="0" err="1"/>
              <a:t>numpy</a:t>
            </a:r>
            <a:r>
              <a:rPr lang="en-US" altLang="zh-CN" sz="1600" dirty="0"/>
              <a:t>). </a:t>
            </a:r>
          </a:p>
          <a:p>
            <a:r>
              <a:rPr lang="en-US" altLang="zh-CN" sz="1600" dirty="0"/>
              <a:t>Python is the best programming language when implementing machine learning algorisms and scientific calculations.</a:t>
            </a:r>
            <a:endParaRPr lang="zh-CN" altLang="en-US" sz="1600" dirty="0"/>
          </a:p>
        </p:txBody>
      </p:sp>
      <p:sp>
        <p:nvSpPr>
          <p:cNvPr id="4" name="灯片编号占位符 3">
            <a:extLst>
              <a:ext uri="{FF2B5EF4-FFF2-40B4-BE49-F238E27FC236}">
                <a16:creationId xmlns:a16="http://schemas.microsoft.com/office/drawing/2014/main" id="{925F6224-E1AD-40E4-AB5D-E7AC9759A90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20</a:t>
            </a:fld>
            <a:endParaRPr lang="en"/>
          </a:p>
        </p:txBody>
      </p:sp>
      <p:pic>
        <p:nvPicPr>
          <p:cNvPr id="5" name="图片 4">
            <a:extLst>
              <a:ext uri="{FF2B5EF4-FFF2-40B4-BE49-F238E27FC236}">
                <a16:creationId xmlns:a16="http://schemas.microsoft.com/office/drawing/2014/main" id="{25AAF49A-01EA-4F0C-BC6D-C13ABC011B1C}"/>
              </a:ext>
            </a:extLst>
          </p:cNvPr>
          <p:cNvPicPr>
            <a:picLocks noChangeAspect="1"/>
          </p:cNvPicPr>
          <p:nvPr/>
        </p:nvPicPr>
        <p:blipFill>
          <a:blip r:embed="rId2"/>
          <a:stretch>
            <a:fillRect/>
          </a:stretch>
        </p:blipFill>
        <p:spPr>
          <a:xfrm>
            <a:off x="3212850" y="1475154"/>
            <a:ext cx="2552417" cy="857401"/>
          </a:xfrm>
          <a:prstGeom prst="rect">
            <a:avLst/>
          </a:prstGeom>
        </p:spPr>
      </p:pic>
    </p:spTree>
    <p:extLst>
      <p:ext uri="{BB962C8B-B14F-4D97-AF65-F5344CB8AC3E}">
        <p14:creationId xmlns:p14="http://schemas.microsoft.com/office/powerpoint/2010/main" val="8429867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a:xfrm>
            <a:off x="685799" y="2878750"/>
            <a:ext cx="6017559" cy="1159800"/>
          </a:xfrm>
        </p:spPr>
        <p:txBody>
          <a:bodyPr/>
          <a:lstStyle/>
          <a:p>
            <a:r>
              <a:rPr lang="en-US" altLang="zh-CN" dirty="0">
                <a:solidFill>
                  <a:schemeClr val="accent1"/>
                </a:solidFill>
              </a:rPr>
              <a:t>Part 6</a:t>
            </a:r>
            <a:r>
              <a:rPr lang="en-US" altLang="zh-CN" dirty="0"/>
              <a:t>: </a:t>
            </a:r>
            <a:br>
              <a:rPr lang="en-US" altLang="zh-CN" dirty="0"/>
            </a:br>
            <a:r>
              <a:rPr lang="en-US" altLang="zh-CN" dirty="0"/>
              <a:t>Application Programming Interface</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800" y="4135454"/>
            <a:ext cx="5493936" cy="784800"/>
          </a:xfrm>
        </p:spPr>
        <p:txBody>
          <a:bodyPr/>
          <a:lstStyle/>
          <a:p>
            <a:r>
              <a:rPr lang="en-US" altLang="zh-CN" dirty="0"/>
              <a:t>In this part we will talk about TensorFlow API.</a:t>
            </a:r>
            <a:endParaRPr lang="zh-CN" altLang="en-US" dirty="0"/>
          </a:p>
        </p:txBody>
      </p:sp>
    </p:spTree>
    <p:extLst>
      <p:ext uri="{BB962C8B-B14F-4D97-AF65-F5344CB8AC3E}">
        <p14:creationId xmlns:p14="http://schemas.microsoft.com/office/powerpoint/2010/main" val="24937091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BFB82C-B237-4618-8E83-F7980A023C36}"/>
              </a:ext>
            </a:extLst>
          </p:cNvPr>
          <p:cNvSpPr>
            <a:spLocks noGrp="1"/>
          </p:cNvSpPr>
          <p:nvPr>
            <p:ph type="title"/>
          </p:nvPr>
        </p:nvSpPr>
        <p:spPr/>
        <p:txBody>
          <a:bodyPr/>
          <a:lstStyle/>
          <a:p>
            <a:r>
              <a:rPr lang="en-US" altLang="zh-CN" dirty="0"/>
              <a:t>API</a:t>
            </a:r>
            <a:endParaRPr lang="zh-CN" altLang="en-US" dirty="0"/>
          </a:p>
        </p:txBody>
      </p:sp>
      <p:sp>
        <p:nvSpPr>
          <p:cNvPr id="3" name="文本占位符 2">
            <a:extLst>
              <a:ext uri="{FF2B5EF4-FFF2-40B4-BE49-F238E27FC236}">
                <a16:creationId xmlns:a16="http://schemas.microsoft.com/office/drawing/2014/main" id="{B346883C-53C4-4345-9EA6-39AB3BEE8F1E}"/>
              </a:ext>
            </a:extLst>
          </p:cNvPr>
          <p:cNvSpPr>
            <a:spLocks noGrp="1"/>
          </p:cNvSpPr>
          <p:nvPr>
            <p:ph type="body" idx="1"/>
          </p:nvPr>
        </p:nvSpPr>
        <p:spPr/>
        <p:txBody>
          <a:bodyPr/>
          <a:lstStyle/>
          <a:p>
            <a:r>
              <a:rPr lang="en-US" altLang="zh-CN" dirty="0"/>
              <a:t>API stands for Application Programming Interface, and it is a set of routines, protocols, and tools for building software applications.</a:t>
            </a:r>
          </a:p>
          <a:p>
            <a:r>
              <a:rPr lang="en-US" altLang="zh-CN" dirty="0"/>
              <a:t>“Building House Metaphor”</a:t>
            </a:r>
          </a:p>
        </p:txBody>
      </p:sp>
      <p:sp>
        <p:nvSpPr>
          <p:cNvPr id="4" name="灯片编号占位符 3">
            <a:extLst>
              <a:ext uri="{FF2B5EF4-FFF2-40B4-BE49-F238E27FC236}">
                <a16:creationId xmlns:a16="http://schemas.microsoft.com/office/drawing/2014/main" id="{C875E6CA-6E2C-42DE-B0A4-ED8E087A459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22</a:t>
            </a:fld>
            <a:endParaRPr lang="en"/>
          </a:p>
        </p:txBody>
      </p:sp>
    </p:spTree>
    <p:extLst>
      <p:ext uri="{BB962C8B-B14F-4D97-AF65-F5344CB8AC3E}">
        <p14:creationId xmlns:p14="http://schemas.microsoft.com/office/powerpoint/2010/main" val="1002452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50AB3B-E0C6-4E11-B135-8C6DBAB78A50}"/>
              </a:ext>
            </a:extLst>
          </p:cNvPr>
          <p:cNvSpPr>
            <a:spLocks noGrp="1"/>
          </p:cNvSpPr>
          <p:nvPr>
            <p:ph type="title"/>
          </p:nvPr>
        </p:nvSpPr>
        <p:spPr/>
        <p:txBody>
          <a:bodyPr/>
          <a:lstStyle/>
          <a:p>
            <a:r>
              <a:rPr lang="en-US" altLang="zh-CN" dirty="0"/>
              <a:t>Building House Metaphor</a:t>
            </a:r>
            <a:endParaRPr lang="zh-CN" altLang="en-US" dirty="0"/>
          </a:p>
        </p:txBody>
      </p:sp>
      <p:sp>
        <p:nvSpPr>
          <p:cNvPr id="3" name="文本占位符 2">
            <a:extLst>
              <a:ext uri="{FF2B5EF4-FFF2-40B4-BE49-F238E27FC236}">
                <a16:creationId xmlns:a16="http://schemas.microsoft.com/office/drawing/2014/main" id="{F99F6FAA-5F54-46F2-827D-B4AF8A5ECCE6}"/>
              </a:ext>
            </a:extLst>
          </p:cNvPr>
          <p:cNvSpPr>
            <a:spLocks noGrp="1"/>
          </p:cNvSpPr>
          <p:nvPr>
            <p:ph type="body" idx="1"/>
          </p:nvPr>
        </p:nvSpPr>
        <p:spPr/>
        <p:txBody>
          <a:bodyPr/>
          <a:lstStyle/>
          <a:p>
            <a:r>
              <a:rPr lang="en-US" altLang="zh-CN" dirty="0"/>
              <a:t>Imagine you need to build a house.</a:t>
            </a:r>
          </a:p>
          <a:p>
            <a:r>
              <a:rPr lang="en-US" altLang="zh-CN" dirty="0"/>
              <a:t>You can either build the house using the existing building bricks in the market, or use clay to burn your own bricks and then build a house using that.</a:t>
            </a:r>
          </a:p>
          <a:p>
            <a:r>
              <a:rPr lang="en-US" altLang="zh-CN" dirty="0"/>
              <a:t>Think of API as the </a:t>
            </a:r>
            <a:r>
              <a:rPr lang="en-US" altLang="zh-CN"/>
              <a:t>building materials (</a:t>
            </a:r>
            <a:r>
              <a:rPr lang="en-US" altLang="zh-CN" dirty="0"/>
              <a:t>Bricks &amp; Clay).</a:t>
            </a:r>
            <a:endParaRPr lang="zh-CN" altLang="en-US" dirty="0"/>
          </a:p>
        </p:txBody>
      </p:sp>
      <p:sp>
        <p:nvSpPr>
          <p:cNvPr id="4" name="灯片编号占位符 3">
            <a:extLst>
              <a:ext uri="{FF2B5EF4-FFF2-40B4-BE49-F238E27FC236}">
                <a16:creationId xmlns:a16="http://schemas.microsoft.com/office/drawing/2014/main" id="{94F79F53-E1D5-49A4-BAB1-705CD49BC06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23</a:t>
            </a:fld>
            <a:endParaRPr lang="en"/>
          </a:p>
        </p:txBody>
      </p:sp>
    </p:spTree>
    <p:extLst>
      <p:ext uri="{BB962C8B-B14F-4D97-AF65-F5344CB8AC3E}">
        <p14:creationId xmlns:p14="http://schemas.microsoft.com/office/powerpoint/2010/main" val="10725171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DFB95A-423A-41D9-9C33-B11F4C6A3272}"/>
              </a:ext>
            </a:extLst>
          </p:cNvPr>
          <p:cNvSpPr>
            <a:spLocks noGrp="1"/>
          </p:cNvSpPr>
          <p:nvPr>
            <p:ph type="title"/>
          </p:nvPr>
        </p:nvSpPr>
        <p:spPr/>
        <p:txBody>
          <a:bodyPr/>
          <a:lstStyle/>
          <a:p>
            <a:r>
              <a:rPr lang="en-US" altLang="zh-CN" dirty="0"/>
              <a:t>TensorFlow as Clay</a:t>
            </a:r>
            <a:endParaRPr lang="zh-CN" altLang="en-US" dirty="0"/>
          </a:p>
        </p:txBody>
      </p:sp>
      <p:sp>
        <p:nvSpPr>
          <p:cNvPr id="3" name="文本占位符 2">
            <a:extLst>
              <a:ext uri="{FF2B5EF4-FFF2-40B4-BE49-F238E27FC236}">
                <a16:creationId xmlns:a16="http://schemas.microsoft.com/office/drawing/2014/main" id="{1ED6E4F8-DCD4-4254-B8B8-D97D0C3C5F6B}"/>
              </a:ext>
            </a:extLst>
          </p:cNvPr>
          <p:cNvSpPr>
            <a:spLocks noGrp="1"/>
          </p:cNvSpPr>
          <p:nvPr>
            <p:ph type="body" idx="1"/>
          </p:nvPr>
        </p:nvSpPr>
        <p:spPr/>
        <p:txBody>
          <a:bodyPr/>
          <a:lstStyle/>
          <a:p>
            <a:r>
              <a:rPr lang="en-US" altLang="zh-CN" dirty="0"/>
              <a:t>In the metaphor, TensorFlow acts like “clay”. The user must design every single detail of their model.</a:t>
            </a:r>
          </a:p>
          <a:p>
            <a:r>
              <a:rPr lang="en-US" altLang="zh-CN" dirty="0"/>
              <a:t>Pro: The user has absolute freedom and control over the model, and the model can be highly customized.</a:t>
            </a:r>
          </a:p>
          <a:p>
            <a:r>
              <a:rPr lang="en-US" altLang="zh-CN" dirty="0"/>
              <a:t>Con: Time consuming. Need to write a lot of code.</a:t>
            </a:r>
            <a:endParaRPr lang="zh-CN" altLang="en-US" dirty="0"/>
          </a:p>
        </p:txBody>
      </p:sp>
      <p:sp>
        <p:nvSpPr>
          <p:cNvPr id="4" name="灯片编号占位符 3">
            <a:extLst>
              <a:ext uri="{FF2B5EF4-FFF2-40B4-BE49-F238E27FC236}">
                <a16:creationId xmlns:a16="http://schemas.microsoft.com/office/drawing/2014/main" id="{4D93B18E-15AD-453E-928F-387CD0D9F75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22618993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B77D5E-6B07-40C0-B0A9-1E1331C3F914}"/>
              </a:ext>
            </a:extLst>
          </p:cNvPr>
          <p:cNvSpPr>
            <a:spLocks noGrp="1"/>
          </p:cNvSpPr>
          <p:nvPr>
            <p:ph type="title"/>
          </p:nvPr>
        </p:nvSpPr>
        <p:spPr/>
        <p:txBody>
          <a:bodyPr/>
          <a:lstStyle/>
          <a:p>
            <a:r>
              <a:rPr lang="en-US" altLang="zh-CN" dirty="0" err="1"/>
              <a:t>Keras</a:t>
            </a:r>
            <a:r>
              <a:rPr lang="en-US" altLang="zh-CN" dirty="0"/>
              <a:t> as Brick</a:t>
            </a:r>
            <a:endParaRPr lang="zh-CN" altLang="en-US" dirty="0"/>
          </a:p>
        </p:txBody>
      </p:sp>
      <p:sp>
        <p:nvSpPr>
          <p:cNvPr id="3" name="文本占位符 2">
            <a:extLst>
              <a:ext uri="{FF2B5EF4-FFF2-40B4-BE49-F238E27FC236}">
                <a16:creationId xmlns:a16="http://schemas.microsoft.com/office/drawing/2014/main" id="{B2212487-AAF1-4123-A22B-9BD399F81A25}"/>
              </a:ext>
            </a:extLst>
          </p:cNvPr>
          <p:cNvSpPr>
            <a:spLocks noGrp="1"/>
          </p:cNvSpPr>
          <p:nvPr>
            <p:ph type="body" idx="1"/>
          </p:nvPr>
        </p:nvSpPr>
        <p:spPr/>
        <p:txBody>
          <a:bodyPr/>
          <a:lstStyle/>
          <a:p>
            <a:r>
              <a:rPr lang="en-US" altLang="zh-CN" dirty="0"/>
              <a:t>Many entrepreneurs already made their bricks for us! So there is no need to write that a lot of code.</a:t>
            </a:r>
            <a:r>
              <a:rPr lang="zh-CN" altLang="en-US" dirty="0"/>
              <a:t> </a:t>
            </a:r>
            <a:r>
              <a:rPr lang="en-US" altLang="zh-CN" dirty="0"/>
              <a:t>These API include </a:t>
            </a:r>
            <a:r>
              <a:rPr lang="en-US" altLang="zh-CN" dirty="0" err="1"/>
              <a:t>Keras</a:t>
            </a:r>
            <a:r>
              <a:rPr lang="en-US" altLang="zh-CN" dirty="0"/>
              <a:t>, TF-Learn, TF-Layer, etc. We will use </a:t>
            </a:r>
            <a:r>
              <a:rPr lang="en-US" altLang="zh-CN" dirty="0" err="1"/>
              <a:t>Keras</a:t>
            </a:r>
            <a:r>
              <a:rPr lang="en-US" altLang="zh-CN" dirty="0"/>
              <a:t> for this course.</a:t>
            </a:r>
          </a:p>
          <a:p>
            <a:r>
              <a:rPr lang="en-US" altLang="zh-CN" dirty="0"/>
              <a:t>Pro: Save time. Less effort to achieve the same result. Code is much easier to read by humans.</a:t>
            </a:r>
          </a:p>
          <a:p>
            <a:r>
              <a:rPr lang="en-US" altLang="zh-CN" dirty="0"/>
              <a:t>Con: Not as flexible comparing to customize every single detail.</a:t>
            </a:r>
          </a:p>
        </p:txBody>
      </p:sp>
      <p:sp>
        <p:nvSpPr>
          <p:cNvPr id="4" name="灯片编号占位符 3">
            <a:extLst>
              <a:ext uri="{FF2B5EF4-FFF2-40B4-BE49-F238E27FC236}">
                <a16:creationId xmlns:a16="http://schemas.microsoft.com/office/drawing/2014/main" id="{8118C82B-8414-40BB-88FC-172514C2C04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25</a:t>
            </a:fld>
            <a:endParaRPr lang="en"/>
          </a:p>
        </p:txBody>
      </p:sp>
    </p:spTree>
    <p:extLst>
      <p:ext uri="{BB962C8B-B14F-4D97-AF65-F5344CB8AC3E}">
        <p14:creationId xmlns:p14="http://schemas.microsoft.com/office/powerpoint/2010/main" val="12938564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END</a:t>
            </a:r>
            <a:endParaRPr dirty="0"/>
          </a:p>
        </p:txBody>
      </p:sp>
      <p:sp>
        <p:nvSpPr>
          <p:cNvPr id="95" name="Google Shape;95;p18"/>
          <p:cNvSpPr txBox="1">
            <a:spLocks noGrp="1"/>
          </p:cNvSpPr>
          <p:nvPr>
            <p:ph type="body" idx="1"/>
          </p:nvPr>
        </p:nvSpPr>
        <p:spPr>
          <a:xfrm>
            <a:off x="457200" y="2244400"/>
            <a:ext cx="5511300" cy="2605200"/>
          </a:xfrm>
          <a:prstGeom prst="rect">
            <a:avLst/>
          </a:prstGeom>
        </p:spPr>
        <p:txBody>
          <a:bodyPr spcFirstLastPara="1" wrap="square" lIns="91425" tIns="91425" rIns="91425" bIns="91425" anchor="t" anchorCtr="0">
            <a:noAutofit/>
          </a:bodyPr>
          <a:lstStyle/>
          <a:p>
            <a:pPr marL="457200" lvl="0" indent="-342900" rtl="0">
              <a:spcBef>
                <a:spcPts val="600"/>
              </a:spcBef>
              <a:spcAft>
                <a:spcPts val="0"/>
              </a:spcAft>
              <a:buSzPts val="1800"/>
              <a:buChar char="×"/>
            </a:pPr>
            <a:endParaRPr dirty="0"/>
          </a:p>
        </p:txBody>
      </p:sp>
      <p:sp>
        <p:nvSpPr>
          <p:cNvPr id="96" name="Google Shape;96;p18"/>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26</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538B4A-DD90-4C69-AC09-7639EE631239}"/>
              </a:ext>
            </a:extLst>
          </p:cNvPr>
          <p:cNvSpPr>
            <a:spLocks noGrp="1"/>
          </p:cNvSpPr>
          <p:nvPr>
            <p:ph type="title"/>
          </p:nvPr>
        </p:nvSpPr>
        <p:spPr/>
        <p:txBody>
          <a:bodyPr/>
          <a:lstStyle/>
          <a:p>
            <a:r>
              <a:rPr lang="en-US" altLang="zh-CN" dirty="0"/>
              <a:t>CPU</a:t>
            </a:r>
            <a:br>
              <a:rPr lang="en-US" altLang="zh-CN" dirty="0"/>
            </a:br>
            <a:r>
              <a:rPr lang="en-US" altLang="zh-CN" sz="1200" dirty="0"/>
              <a:t>The computer used to record this course uses an intel i7-7700HQ CPU.</a:t>
            </a:r>
            <a:endParaRPr lang="zh-CN" altLang="en-US" dirty="0"/>
          </a:p>
        </p:txBody>
      </p:sp>
      <p:sp>
        <p:nvSpPr>
          <p:cNvPr id="3" name="文本占位符 2">
            <a:extLst>
              <a:ext uri="{FF2B5EF4-FFF2-40B4-BE49-F238E27FC236}">
                <a16:creationId xmlns:a16="http://schemas.microsoft.com/office/drawing/2014/main" id="{0BD8768D-DF66-4850-AA93-8CE8A1B6B937}"/>
              </a:ext>
            </a:extLst>
          </p:cNvPr>
          <p:cNvSpPr>
            <a:spLocks noGrp="1"/>
          </p:cNvSpPr>
          <p:nvPr>
            <p:ph type="body" idx="1"/>
          </p:nvPr>
        </p:nvSpPr>
        <p:spPr>
          <a:xfrm>
            <a:off x="457200" y="2244400"/>
            <a:ext cx="5511300" cy="2605200"/>
          </a:xfrm>
        </p:spPr>
        <p:txBody>
          <a:bodyPr/>
          <a:lstStyle/>
          <a:p>
            <a:r>
              <a:rPr lang="en-US" altLang="zh-CN" sz="1400" dirty="0"/>
              <a:t>CPU stands for </a:t>
            </a:r>
            <a:r>
              <a:rPr lang="en-US" altLang="zh-CN" sz="1400" b="1" dirty="0"/>
              <a:t>Central Processing Unit</a:t>
            </a:r>
            <a:r>
              <a:rPr lang="en-US" altLang="zh-CN" sz="1400" dirty="0"/>
              <a:t>.</a:t>
            </a:r>
          </a:p>
          <a:p>
            <a:r>
              <a:rPr lang="en-US" altLang="zh-CN" sz="1400" dirty="0"/>
              <a:t>Every computer has a CPU. It is like the heart of a human. </a:t>
            </a:r>
          </a:p>
          <a:p>
            <a:r>
              <a:rPr lang="en-US" altLang="zh-CN" sz="1400" dirty="0"/>
              <a:t>Two of the most famous CPU makers are intel and AMD.</a:t>
            </a:r>
          </a:p>
          <a:p>
            <a:r>
              <a:rPr lang="en-US" altLang="zh-CN" sz="1400" dirty="0"/>
              <a:t>You might have a intel Core i7 or a AMD Ryzen R7 in your computer!</a:t>
            </a:r>
          </a:p>
          <a:p>
            <a:r>
              <a:rPr lang="en-US" altLang="zh-CN" sz="1400" dirty="0"/>
              <a:t>CPU has several computing ‘Cores’. Each core process one task at one time. Some CPU has ‘Hyper-threading Technology’ so one core can run multiple threads of task in the same time.</a:t>
            </a:r>
            <a:endParaRPr lang="zh-CN" altLang="en-US" sz="1400" dirty="0"/>
          </a:p>
        </p:txBody>
      </p:sp>
      <p:sp>
        <p:nvSpPr>
          <p:cNvPr id="4" name="灯片编号占位符 3">
            <a:extLst>
              <a:ext uri="{FF2B5EF4-FFF2-40B4-BE49-F238E27FC236}">
                <a16:creationId xmlns:a16="http://schemas.microsoft.com/office/drawing/2014/main" id="{4FF2ACFB-E57A-47BD-9624-D74649E71BA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3</a:t>
            </a:fld>
            <a:endParaRPr lang="en"/>
          </a:p>
        </p:txBody>
      </p:sp>
      <p:pic>
        <p:nvPicPr>
          <p:cNvPr id="5" name="图片 4">
            <a:extLst>
              <a:ext uri="{FF2B5EF4-FFF2-40B4-BE49-F238E27FC236}">
                <a16:creationId xmlns:a16="http://schemas.microsoft.com/office/drawing/2014/main" id="{94CB0B3E-A821-4557-AE7E-8931A8DD058E}"/>
              </a:ext>
            </a:extLst>
          </p:cNvPr>
          <p:cNvPicPr>
            <a:picLocks noChangeAspect="1"/>
          </p:cNvPicPr>
          <p:nvPr/>
        </p:nvPicPr>
        <p:blipFill>
          <a:blip r:embed="rId2"/>
          <a:stretch>
            <a:fillRect/>
          </a:stretch>
        </p:blipFill>
        <p:spPr>
          <a:xfrm>
            <a:off x="6280142" y="4295056"/>
            <a:ext cx="1696888" cy="848444"/>
          </a:xfrm>
          <a:prstGeom prst="rect">
            <a:avLst/>
          </a:prstGeom>
        </p:spPr>
      </p:pic>
      <p:pic>
        <p:nvPicPr>
          <p:cNvPr id="8" name="图片 7">
            <a:extLst>
              <a:ext uri="{FF2B5EF4-FFF2-40B4-BE49-F238E27FC236}">
                <a16:creationId xmlns:a16="http://schemas.microsoft.com/office/drawing/2014/main" id="{D0DA633A-9A23-46B3-B631-272A0AF21FC0}"/>
              </a:ext>
            </a:extLst>
          </p:cNvPr>
          <p:cNvPicPr>
            <a:picLocks noChangeAspect="1"/>
          </p:cNvPicPr>
          <p:nvPr/>
        </p:nvPicPr>
        <p:blipFill>
          <a:blip r:embed="rId3"/>
          <a:stretch>
            <a:fillRect/>
          </a:stretch>
        </p:blipFill>
        <p:spPr>
          <a:xfrm>
            <a:off x="114717" y="4477871"/>
            <a:ext cx="589380" cy="589380"/>
          </a:xfrm>
          <a:prstGeom prst="rect">
            <a:avLst/>
          </a:prstGeom>
        </p:spPr>
      </p:pic>
      <p:pic>
        <p:nvPicPr>
          <p:cNvPr id="9" name="图片 8">
            <a:extLst>
              <a:ext uri="{FF2B5EF4-FFF2-40B4-BE49-F238E27FC236}">
                <a16:creationId xmlns:a16="http://schemas.microsoft.com/office/drawing/2014/main" id="{AEA8E2EC-8380-4FEA-BB8D-B0729E9DFB28}"/>
              </a:ext>
            </a:extLst>
          </p:cNvPr>
          <p:cNvPicPr>
            <a:picLocks noChangeAspect="1"/>
          </p:cNvPicPr>
          <p:nvPr/>
        </p:nvPicPr>
        <p:blipFill rotWithShape="1">
          <a:blip r:embed="rId4"/>
          <a:srcRect l="6191" t="12496" r="6076" b="6307"/>
          <a:stretch/>
        </p:blipFill>
        <p:spPr>
          <a:xfrm>
            <a:off x="1402495" y="4508003"/>
            <a:ext cx="653600" cy="604901"/>
          </a:xfrm>
          <a:prstGeom prst="rect">
            <a:avLst/>
          </a:prstGeom>
        </p:spPr>
      </p:pic>
      <p:pic>
        <p:nvPicPr>
          <p:cNvPr id="11" name="图片 10">
            <a:extLst>
              <a:ext uri="{FF2B5EF4-FFF2-40B4-BE49-F238E27FC236}">
                <a16:creationId xmlns:a16="http://schemas.microsoft.com/office/drawing/2014/main" id="{0F5541A7-B051-4E7E-8368-0B9E96BCA3D0}"/>
              </a:ext>
            </a:extLst>
          </p:cNvPr>
          <p:cNvPicPr>
            <a:picLocks noChangeAspect="1"/>
          </p:cNvPicPr>
          <p:nvPr/>
        </p:nvPicPr>
        <p:blipFill>
          <a:blip r:embed="rId5"/>
          <a:stretch>
            <a:fillRect/>
          </a:stretch>
        </p:blipFill>
        <p:spPr>
          <a:xfrm>
            <a:off x="795503" y="4473587"/>
            <a:ext cx="515586" cy="569025"/>
          </a:xfrm>
          <a:prstGeom prst="rect">
            <a:avLst/>
          </a:prstGeom>
        </p:spPr>
      </p:pic>
      <p:pic>
        <p:nvPicPr>
          <p:cNvPr id="14" name="图片 13">
            <a:extLst>
              <a:ext uri="{FF2B5EF4-FFF2-40B4-BE49-F238E27FC236}">
                <a16:creationId xmlns:a16="http://schemas.microsoft.com/office/drawing/2014/main" id="{4AF53C46-F563-4F93-B5C5-CBE09007ABB7}"/>
              </a:ext>
            </a:extLst>
          </p:cNvPr>
          <p:cNvPicPr>
            <a:picLocks noChangeAspect="1"/>
          </p:cNvPicPr>
          <p:nvPr/>
        </p:nvPicPr>
        <p:blipFill>
          <a:blip r:embed="rId6"/>
          <a:stretch>
            <a:fillRect/>
          </a:stretch>
        </p:blipFill>
        <p:spPr>
          <a:xfrm>
            <a:off x="5485546" y="0"/>
            <a:ext cx="2120528" cy="1535261"/>
          </a:xfrm>
          <a:prstGeom prst="rect">
            <a:avLst/>
          </a:prstGeom>
        </p:spPr>
      </p:pic>
      <p:pic>
        <p:nvPicPr>
          <p:cNvPr id="15" name="图片 14">
            <a:extLst>
              <a:ext uri="{FF2B5EF4-FFF2-40B4-BE49-F238E27FC236}">
                <a16:creationId xmlns:a16="http://schemas.microsoft.com/office/drawing/2014/main" id="{8FDDFFA3-0F7D-47DB-8E80-3C9BFFC40FEC}"/>
              </a:ext>
            </a:extLst>
          </p:cNvPr>
          <p:cNvPicPr>
            <a:picLocks noChangeAspect="1"/>
          </p:cNvPicPr>
          <p:nvPr/>
        </p:nvPicPr>
        <p:blipFill>
          <a:blip r:embed="rId7"/>
          <a:stretch>
            <a:fillRect/>
          </a:stretch>
        </p:blipFill>
        <p:spPr>
          <a:xfrm>
            <a:off x="7580952" y="0"/>
            <a:ext cx="1563048" cy="1535261"/>
          </a:xfrm>
          <a:prstGeom prst="rect">
            <a:avLst/>
          </a:prstGeom>
        </p:spPr>
      </p:pic>
      <p:pic>
        <p:nvPicPr>
          <p:cNvPr id="16" name="图片 15">
            <a:extLst>
              <a:ext uri="{FF2B5EF4-FFF2-40B4-BE49-F238E27FC236}">
                <a16:creationId xmlns:a16="http://schemas.microsoft.com/office/drawing/2014/main" id="{50AE70DA-24B6-44C4-8E9B-FE524A19DD11}"/>
              </a:ext>
            </a:extLst>
          </p:cNvPr>
          <p:cNvPicPr>
            <a:picLocks noChangeAspect="1"/>
          </p:cNvPicPr>
          <p:nvPr/>
        </p:nvPicPr>
        <p:blipFill rotWithShape="1">
          <a:blip r:embed="rId8"/>
          <a:srcRect l="34411" t="13202" r="1678" b="37386"/>
          <a:stretch/>
        </p:blipFill>
        <p:spPr>
          <a:xfrm>
            <a:off x="5939422" y="2081632"/>
            <a:ext cx="3204578" cy="2272665"/>
          </a:xfrm>
          <a:prstGeom prst="rect">
            <a:avLst/>
          </a:prstGeom>
        </p:spPr>
      </p:pic>
      <p:sp>
        <p:nvSpPr>
          <p:cNvPr id="17" name="矩形 16">
            <a:extLst>
              <a:ext uri="{FF2B5EF4-FFF2-40B4-BE49-F238E27FC236}">
                <a16:creationId xmlns:a16="http://schemas.microsoft.com/office/drawing/2014/main" id="{DF925DAF-EABF-461F-9F69-677E3F8A8A02}"/>
              </a:ext>
            </a:extLst>
          </p:cNvPr>
          <p:cNvSpPr/>
          <p:nvPr/>
        </p:nvSpPr>
        <p:spPr>
          <a:xfrm>
            <a:off x="5485546" y="1535261"/>
            <a:ext cx="3658454" cy="608251"/>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dirty="0"/>
              <a:t>Top: Desktop CPU / Mobile CPU.</a:t>
            </a:r>
          </a:p>
          <a:p>
            <a:pPr algn="ctr"/>
            <a:r>
              <a:rPr lang="en-US" altLang="zh-CN" dirty="0"/>
              <a:t>Bottom: CPU Status in Task Manager.</a:t>
            </a:r>
            <a:endParaRPr lang="zh-CN" altLang="en-US" dirty="0"/>
          </a:p>
        </p:txBody>
      </p:sp>
      <p:sp>
        <p:nvSpPr>
          <p:cNvPr id="18" name="文本框 17">
            <a:extLst>
              <a:ext uri="{FF2B5EF4-FFF2-40B4-BE49-F238E27FC236}">
                <a16:creationId xmlns:a16="http://schemas.microsoft.com/office/drawing/2014/main" id="{D6F1C6DB-0230-43EF-B010-4426F6431951}"/>
              </a:ext>
            </a:extLst>
          </p:cNvPr>
          <p:cNvSpPr txBox="1"/>
          <p:nvPr/>
        </p:nvSpPr>
        <p:spPr>
          <a:xfrm>
            <a:off x="6023067" y="2756299"/>
            <a:ext cx="798617" cy="461665"/>
          </a:xfrm>
          <a:prstGeom prst="rect">
            <a:avLst/>
          </a:prstGeom>
          <a:noFill/>
        </p:spPr>
        <p:txBody>
          <a:bodyPr wrap="none" rtlCol="0">
            <a:spAutoFit/>
          </a:bodyPr>
          <a:lstStyle/>
          <a:p>
            <a:r>
              <a:rPr lang="en-US" altLang="zh-CN" sz="1200" dirty="0"/>
              <a:t>Core 1</a:t>
            </a:r>
          </a:p>
          <a:p>
            <a:r>
              <a:rPr lang="en-US" altLang="zh-CN" sz="1200" dirty="0"/>
              <a:t>Thread 1</a:t>
            </a:r>
            <a:endParaRPr lang="zh-CN" altLang="en-US" sz="1200" dirty="0"/>
          </a:p>
        </p:txBody>
      </p:sp>
      <p:sp>
        <p:nvSpPr>
          <p:cNvPr id="19" name="文本框 18">
            <a:extLst>
              <a:ext uri="{FF2B5EF4-FFF2-40B4-BE49-F238E27FC236}">
                <a16:creationId xmlns:a16="http://schemas.microsoft.com/office/drawing/2014/main" id="{0EFB95A2-19D2-4D68-A0AC-38C4310D340F}"/>
              </a:ext>
            </a:extLst>
          </p:cNvPr>
          <p:cNvSpPr txBox="1"/>
          <p:nvPr/>
        </p:nvSpPr>
        <p:spPr>
          <a:xfrm>
            <a:off x="6782335" y="2758185"/>
            <a:ext cx="798617" cy="461665"/>
          </a:xfrm>
          <a:prstGeom prst="rect">
            <a:avLst/>
          </a:prstGeom>
          <a:noFill/>
        </p:spPr>
        <p:txBody>
          <a:bodyPr wrap="none" rtlCol="0">
            <a:spAutoFit/>
          </a:bodyPr>
          <a:lstStyle/>
          <a:p>
            <a:r>
              <a:rPr lang="en-US" altLang="zh-CN" sz="1200" dirty="0"/>
              <a:t>Core 1</a:t>
            </a:r>
          </a:p>
          <a:p>
            <a:r>
              <a:rPr lang="en-US" altLang="zh-CN" sz="1200" dirty="0"/>
              <a:t>Thread 2</a:t>
            </a:r>
            <a:endParaRPr lang="zh-CN" altLang="en-US" sz="1200" dirty="0"/>
          </a:p>
        </p:txBody>
      </p:sp>
      <p:sp>
        <p:nvSpPr>
          <p:cNvPr id="20" name="文本框 19">
            <a:extLst>
              <a:ext uri="{FF2B5EF4-FFF2-40B4-BE49-F238E27FC236}">
                <a16:creationId xmlns:a16="http://schemas.microsoft.com/office/drawing/2014/main" id="{99F993E5-66D9-45E4-ADB2-A5F98EA69CD5}"/>
              </a:ext>
            </a:extLst>
          </p:cNvPr>
          <p:cNvSpPr txBox="1"/>
          <p:nvPr/>
        </p:nvSpPr>
        <p:spPr>
          <a:xfrm>
            <a:off x="7563859" y="2775004"/>
            <a:ext cx="798617" cy="461665"/>
          </a:xfrm>
          <a:prstGeom prst="rect">
            <a:avLst/>
          </a:prstGeom>
          <a:noFill/>
        </p:spPr>
        <p:txBody>
          <a:bodyPr wrap="none" rtlCol="0">
            <a:spAutoFit/>
          </a:bodyPr>
          <a:lstStyle/>
          <a:p>
            <a:r>
              <a:rPr lang="en-US" altLang="zh-CN" sz="1200" dirty="0"/>
              <a:t>Core 2</a:t>
            </a:r>
          </a:p>
          <a:p>
            <a:r>
              <a:rPr lang="en-US" altLang="zh-CN" sz="1200" dirty="0"/>
              <a:t>Thread 1</a:t>
            </a:r>
            <a:endParaRPr lang="zh-CN" altLang="en-US" sz="1200" dirty="0"/>
          </a:p>
        </p:txBody>
      </p:sp>
      <p:sp>
        <p:nvSpPr>
          <p:cNvPr id="21" name="文本框 20">
            <a:extLst>
              <a:ext uri="{FF2B5EF4-FFF2-40B4-BE49-F238E27FC236}">
                <a16:creationId xmlns:a16="http://schemas.microsoft.com/office/drawing/2014/main" id="{D7D5806F-CED8-48E1-9A7E-2FAD72F2D64B}"/>
              </a:ext>
            </a:extLst>
          </p:cNvPr>
          <p:cNvSpPr txBox="1"/>
          <p:nvPr/>
        </p:nvSpPr>
        <p:spPr>
          <a:xfrm>
            <a:off x="8287491" y="2775004"/>
            <a:ext cx="798617" cy="461665"/>
          </a:xfrm>
          <a:prstGeom prst="rect">
            <a:avLst/>
          </a:prstGeom>
          <a:noFill/>
        </p:spPr>
        <p:txBody>
          <a:bodyPr wrap="none" rtlCol="0">
            <a:spAutoFit/>
          </a:bodyPr>
          <a:lstStyle/>
          <a:p>
            <a:r>
              <a:rPr lang="en-US" altLang="zh-CN" sz="1200" dirty="0"/>
              <a:t>Core 2</a:t>
            </a:r>
          </a:p>
          <a:p>
            <a:r>
              <a:rPr lang="en-US" altLang="zh-CN" sz="1200" dirty="0"/>
              <a:t>Thread 2</a:t>
            </a:r>
            <a:endParaRPr lang="zh-CN" altLang="en-US" sz="1200" dirty="0"/>
          </a:p>
        </p:txBody>
      </p:sp>
      <p:sp>
        <p:nvSpPr>
          <p:cNvPr id="22" name="文本框 21">
            <a:extLst>
              <a:ext uri="{FF2B5EF4-FFF2-40B4-BE49-F238E27FC236}">
                <a16:creationId xmlns:a16="http://schemas.microsoft.com/office/drawing/2014/main" id="{5D6971DC-DBD3-442F-ACFF-DFB2594D5C1B}"/>
              </a:ext>
            </a:extLst>
          </p:cNvPr>
          <p:cNvSpPr txBox="1"/>
          <p:nvPr/>
        </p:nvSpPr>
        <p:spPr>
          <a:xfrm>
            <a:off x="6023067" y="3645158"/>
            <a:ext cx="798617" cy="461665"/>
          </a:xfrm>
          <a:prstGeom prst="rect">
            <a:avLst/>
          </a:prstGeom>
          <a:noFill/>
        </p:spPr>
        <p:txBody>
          <a:bodyPr wrap="none" rtlCol="0">
            <a:spAutoFit/>
          </a:bodyPr>
          <a:lstStyle/>
          <a:p>
            <a:r>
              <a:rPr lang="en-US" altLang="zh-CN" sz="1200" dirty="0"/>
              <a:t>Core 3</a:t>
            </a:r>
          </a:p>
          <a:p>
            <a:r>
              <a:rPr lang="en-US" altLang="zh-CN" sz="1200" dirty="0"/>
              <a:t>Thread 1</a:t>
            </a:r>
            <a:endParaRPr lang="zh-CN" altLang="en-US" sz="1200" dirty="0"/>
          </a:p>
        </p:txBody>
      </p:sp>
      <p:sp>
        <p:nvSpPr>
          <p:cNvPr id="23" name="文本框 22">
            <a:extLst>
              <a:ext uri="{FF2B5EF4-FFF2-40B4-BE49-F238E27FC236}">
                <a16:creationId xmlns:a16="http://schemas.microsoft.com/office/drawing/2014/main" id="{42DCA17F-2FB6-4172-8DEE-0F42154F3F22}"/>
              </a:ext>
            </a:extLst>
          </p:cNvPr>
          <p:cNvSpPr txBox="1"/>
          <p:nvPr/>
        </p:nvSpPr>
        <p:spPr>
          <a:xfrm>
            <a:off x="6757632" y="3643272"/>
            <a:ext cx="798617" cy="461665"/>
          </a:xfrm>
          <a:prstGeom prst="rect">
            <a:avLst/>
          </a:prstGeom>
          <a:noFill/>
        </p:spPr>
        <p:txBody>
          <a:bodyPr wrap="none" rtlCol="0">
            <a:spAutoFit/>
          </a:bodyPr>
          <a:lstStyle/>
          <a:p>
            <a:r>
              <a:rPr lang="en-US" altLang="zh-CN" sz="1200" dirty="0"/>
              <a:t>Core 3</a:t>
            </a:r>
          </a:p>
          <a:p>
            <a:r>
              <a:rPr lang="en-US" altLang="zh-CN" sz="1200" dirty="0"/>
              <a:t>Thread 2</a:t>
            </a:r>
            <a:endParaRPr lang="zh-CN" altLang="en-US" sz="1200" dirty="0"/>
          </a:p>
        </p:txBody>
      </p:sp>
      <p:sp>
        <p:nvSpPr>
          <p:cNvPr id="24" name="文本框 23">
            <a:extLst>
              <a:ext uri="{FF2B5EF4-FFF2-40B4-BE49-F238E27FC236}">
                <a16:creationId xmlns:a16="http://schemas.microsoft.com/office/drawing/2014/main" id="{6FC0D81E-3F81-48EF-9187-4953CBE969D2}"/>
              </a:ext>
            </a:extLst>
          </p:cNvPr>
          <p:cNvSpPr txBox="1"/>
          <p:nvPr/>
        </p:nvSpPr>
        <p:spPr>
          <a:xfrm>
            <a:off x="7546764" y="3643272"/>
            <a:ext cx="798617" cy="461665"/>
          </a:xfrm>
          <a:prstGeom prst="rect">
            <a:avLst/>
          </a:prstGeom>
          <a:noFill/>
        </p:spPr>
        <p:txBody>
          <a:bodyPr wrap="none" rtlCol="0">
            <a:spAutoFit/>
          </a:bodyPr>
          <a:lstStyle/>
          <a:p>
            <a:r>
              <a:rPr lang="en-US" altLang="zh-CN" sz="1200" dirty="0"/>
              <a:t>Core 4</a:t>
            </a:r>
          </a:p>
          <a:p>
            <a:r>
              <a:rPr lang="en-US" altLang="zh-CN" sz="1200" dirty="0"/>
              <a:t>Thread 1</a:t>
            </a:r>
            <a:endParaRPr lang="zh-CN" altLang="en-US" sz="1200" dirty="0"/>
          </a:p>
        </p:txBody>
      </p:sp>
      <p:sp>
        <p:nvSpPr>
          <p:cNvPr id="25" name="文本框 24">
            <a:extLst>
              <a:ext uri="{FF2B5EF4-FFF2-40B4-BE49-F238E27FC236}">
                <a16:creationId xmlns:a16="http://schemas.microsoft.com/office/drawing/2014/main" id="{EC10FEA3-132D-47D7-AB09-D04B38C67847}"/>
              </a:ext>
            </a:extLst>
          </p:cNvPr>
          <p:cNvSpPr txBox="1"/>
          <p:nvPr/>
        </p:nvSpPr>
        <p:spPr>
          <a:xfrm>
            <a:off x="8308615" y="3643272"/>
            <a:ext cx="798617" cy="461665"/>
          </a:xfrm>
          <a:prstGeom prst="rect">
            <a:avLst/>
          </a:prstGeom>
          <a:noFill/>
        </p:spPr>
        <p:txBody>
          <a:bodyPr wrap="none" rtlCol="0">
            <a:spAutoFit/>
          </a:bodyPr>
          <a:lstStyle/>
          <a:p>
            <a:r>
              <a:rPr lang="en-US" altLang="zh-CN" sz="1200" dirty="0"/>
              <a:t>Core 4</a:t>
            </a:r>
          </a:p>
          <a:p>
            <a:r>
              <a:rPr lang="en-US" altLang="zh-CN" sz="1200" dirty="0"/>
              <a:t>Thread 2</a:t>
            </a:r>
            <a:endParaRPr lang="zh-CN" altLang="en-US" sz="1200" dirty="0"/>
          </a:p>
        </p:txBody>
      </p:sp>
      <p:sp>
        <p:nvSpPr>
          <p:cNvPr id="26" name="文本框 25">
            <a:extLst>
              <a:ext uri="{FF2B5EF4-FFF2-40B4-BE49-F238E27FC236}">
                <a16:creationId xmlns:a16="http://schemas.microsoft.com/office/drawing/2014/main" id="{5697EAE0-B3FA-4C41-A214-BE618C98CC8E}"/>
              </a:ext>
            </a:extLst>
          </p:cNvPr>
          <p:cNvSpPr txBox="1"/>
          <p:nvPr/>
        </p:nvSpPr>
        <p:spPr>
          <a:xfrm>
            <a:off x="2056095" y="4835315"/>
            <a:ext cx="4384534" cy="246221"/>
          </a:xfrm>
          <a:prstGeom prst="rect">
            <a:avLst/>
          </a:prstGeom>
          <a:noFill/>
        </p:spPr>
        <p:txBody>
          <a:bodyPr wrap="none" rtlCol="0">
            <a:spAutoFit/>
          </a:bodyPr>
          <a:lstStyle/>
          <a:p>
            <a:r>
              <a:rPr lang="en-US" altLang="zh-CN" sz="1000" dirty="0"/>
              <a:t>Read More: Hyperthreading (https://en.wikipedia.org/wiki/Hyper-threading)</a:t>
            </a:r>
            <a:endParaRPr lang="zh-CN" altLang="en-US" sz="1000" dirty="0"/>
          </a:p>
        </p:txBody>
      </p:sp>
    </p:spTree>
    <p:extLst>
      <p:ext uri="{BB962C8B-B14F-4D97-AF65-F5344CB8AC3E}">
        <p14:creationId xmlns:p14="http://schemas.microsoft.com/office/powerpoint/2010/main" val="3587323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AD9159-81C1-44DB-8EBD-476127676B0C}"/>
              </a:ext>
            </a:extLst>
          </p:cNvPr>
          <p:cNvSpPr>
            <a:spLocks noGrp="1"/>
          </p:cNvSpPr>
          <p:nvPr>
            <p:ph type="title"/>
          </p:nvPr>
        </p:nvSpPr>
        <p:spPr/>
        <p:txBody>
          <a:bodyPr/>
          <a:lstStyle/>
          <a:p>
            <a:r>
              <a:rPr lang="en-US" altLang="zh-CN" dirty="0"/>
              <a:t>GPU</a:t>
            </a:r>
            <a:br>
              <a:rPr lang="en-US" altLang="zh-CN" dirty="0"/>
            </a:br>
            <a:r>
              <a:rPr lang="en-US" altLang="zh-CN" sz="1200" dirty="0"/>
              <a:t>The computer used to record this course uses a NVIDIA GeForce GTX 1060 GPU.</a:t>
            </a:r>
            <a:endParaRPr lang="zh-CN" altLang="en-US" dirty="0"/>
          </a:p>
        </p:txBody>
      </p:sp>
      <p:sp>
        <p:nvSpPr>
          <p:cNvPr id="3" name="文本占位符 2">
            <a:extLst>
              <a:ext uri="{FF2B5EF4-FFF2-40B4-BE49-F238E27FC236}">
                <a16:creationId xmlns:a16="http://schemas.microsoft.com/office/drawing/2014/main" id="{5DE03BAC-2C2D-4E40-9474-2A495C30FDCB}"/>
              </a:ext>
            </a:extLst>
          </p:cNvPr>
          <p:cNvSpPr>
            <a:spLocks noGrp="1"/>
          </p:cNvSpPr>
          <p:nvPr>
            <p:ph type="body" idx="1"/>
          </p:nvPr>
        </p:nvSpPr>
        <p:spPr>
          <a:xfrm>
            <a:off x="457200" y="2244400"/>
            <a:ext cx="5748618" cy="2605200"/>
          </a:xfrm>
        </p:spPr>
        <p:txBody>
          <a:bodyPr/>
          <a:lstStyle/>
          <a:p>
            <a:r>
              <a:rPr lang="en-US" altLang="zh-CN" sz="1400" dirty="0"/>
              <a:t>GPU stands for </a:t>
            </a:r>
            <a:r>
              <a:rPr lang="en-US" altLang="zh-CN" sz="1400" b="1" dirty="0"/>
              <a:t>Graphic Processing Unit</a:t>
            </a:r>
            <a:r>
              <a:rPr lang="en-US" altLang="zh-CN" sz="1400" dirty="0"/>
              <a:t>.</a:t>
            </a:r>
          </a:p>
          <a:p>
            <a:r>
              <a:rPr lang="en-US" altLang="zh-CN" sz="1400" dirty="0"/>
              <a:t>Mostly for gaming, but you can also train ML models with it!</a:t>
            </a:r>
          </a:p>
          <a:p>
            <a:r>
              <a:rPr lang="en-US" altLang="zh-CN" sz="1400" dirty="0"/>
              <a:t>It has thousands of small computing units, and runs thousands of tasks simultaneously. Therefore MUCH more efficient than CPU. (e.g. 1280 GPU CUDA Cores vs. 4 CPU Cores)</a:t>
            </a:r>
          </a:p>
          <a:p>
            <a:endParaRPr lang="en-US" altLang="zh-CN" sz="1400" dirty="0"/>
          </a:p>
          <a:p>
            <a:r>
              <a:rPr lang="en-US" altLang="zh-CN" sz="1400" dirty="0"/>
              <a:t>Two most famous GPU makers: NVIDIA and AMD.</a:t>
            </a:r>
          </a:p>
          <a:p>
            <a:r>
              <a:rPr lang="en-US" altLang="zh-CN" sz="1400" dirty="0"/>
              <a:t>NVIDIA: GeForce(Consumer), Quadro(Professional), Tesla(Accelerator)</a:t>
            </a:r>
          </a:p>
          <a:p>
            <a:r>
              <a:rPr lang="en-US" altLang="zh-CN" sz="1400" dirty="0"/>
              <a:t>AMD: Radeon(Consumer), Radeon Pro(Professional)</a:t>
            </a:r>
            <a:endParaRPr lang="zh-CN" altLang="en-US" sz="1400" dirty="0"/>
          </a:p>
        </p:txBody>
      </p:sp>
      <p:sp>
        <p:nvSpPr>
          <p:cNvPr id="4" name="灯片编号占位符 3">
            <a:extLst>
              <a:ext uri="{FF2B5EF4-FFF2-40B4-BE49-F238E27FC236}">
                <a16:creationId xmlns:a16="http://schemas.microsoft.com/office/drawing/2014/main" id="{3A367D4B-2B03-43A7-AD17-AA127690D33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4</a:t>
            </a:fld>
            <a:endParaRPr lang="en"/>
          </a:p>
        </p:txBody>
      </p:sp>
      <p:pic>
        <p:nvPicPr>
          <p:cNvPr id="5" name="图片 4">
            <a:extLst>
              <a:ext uri="{FF2B5EF4-FFF2-40B4-BE49-F238E27FC236}">
                <a16:creationId xmlns:a16="http://schemas.microsoft.com/office/drawing/2014/main" id="{9EA337E1-A051-48FD-9948-9FF660C3ABD7}"/>
              </a:ext>
            </a:extLst>
          </p:cNvPr>
          <p:cNvPicPr>
            <a:picLocks noChangeAspect="1"/>
          </p:cNvPicPr>
          <p:nvPr/>
        </p:nvPicPr>
        <p:blipFill>
          <a:blip r:embed="rId2"/>
          <a:stretch>
            <a:fillRect/>
          </a:stretch>
        </p:blipFill>
        <p:spPr>
          <a:xfrm>
            <a:off x="3696260" y="392703"/>
            <a:ext cx="2212041" cy="1472013"/>
          </a:xfrm>
          <a:prstGeom prst="rect">
            <a:avLst/>
          </a:prstGeom>
        </p:spPr>
      </p:pic>
      <p:pic>
        <p:nvPicPr>
          <p:cNvPr id="6" name="图片 5">
            <a:extLst>
              <a:ext uri="{FF2B5EF4-FFF2-40B4-BE49-F238E27FC236}">
                <a16:creationId xmlns:a16="http://schemas.microsoft.com/office/drawing/2014/main" id="{09982688-3984-4672-92A9-676D1856E4B6}"/>
              </a:ext>
            </a:extLst>
          </p:cNvPr>
          <p:cNvPicPr>
            <a:picLocks noChangeAspect="1"/>
          </p:cNvPicPr>
          <p:nvPr/>
        </p:nvPicPr>
        <p:blipFill>
          <a:blip r:embed="rId3"/>
          <a:stretch>
            <a:fillRect/>
          </a:stretch>
        </p:blipFill>
        <p:spPr>
          <a:xfrm>
            <a:off x="5908301" y="0"/>
            <a:ext cx="3235699" cy="1941419"/>
          </a:xfrm>
          <a:prstGeom prst="rect">
            <a:avLst/>
          </a:prstGeom>
        </p:spPr>
      </p:pic>
      <p:pic>
        <p:nvPicPr>
          <p:cNvPr id="8" name="图片 7">
            <a:extLst>
              <a:ext uri="{FF2B5EF4-FFF2-40B4-BE49-F238E27FC236}">
                <a16:creationId xmlns:a16="http://schemas.microsoft.com/office/drawing/2014/main" id="{174308A9-E16A-4015-964B-8A406BB5DA3E}"/>
              </a:ext>
            </a:extLst>
          </p:cNvPr>
          <p:cNvPicPr>
            <a:picLocks noChangeAspect="1"/>
          </p:cNvPicPr>
          <p:nvPr/>
        </p:nvPicPr>
        <p:blipFill rotWithShape="1">
          <a:blip r:embed="rId4"/>
          <a:srcRect l="4596" t="12149" r="3194" b="43668"/>
          <a:stretch/>
        </p:blipFill>
        <p:spPr>
          <a:xfrm>
            <a:off x="6395043" y="1941419"/>
            <a:ext cx="2748957" cy="1620369"/>
          </a:xfrm>
          <a:prstGeom prst="rect">
            <a:avLst/>
          </a:prstGeom>
        </p:spPr>
      </p:pic>
      <p:sp>
        <p:nvSpPr>
          <p:cNvPr id="9" name="矩形 8">
            <a:extLst>
              <a:ext uri="{FF2B5EF4-FFF2-40B4-BE49-F238E27FC236}">
                <a16:creationId xmlns:a16="http://schemas.microsoft.com/office/drawing/2014/main" id="{95D628E7-6223-4FD6-949F-25A91109AD74}"/>
              </a:ext>
            </a:extLst>
          </p:cNvPr>
          <p:cNvSpPr/>
          <p:nvPr/>
        </p:nvSpPr>
        <p:spPr>
          <a:xfrm>
            <a:off x="6938058" y="3251556"/>
            <a:ext cx="831463" cy="155762"/>
          </a:xfrm>
          <a:prstGeom prst="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552FEBC2-B7E9-4A4F-919E-D4173739FDCC}"/>
              </a:ext>
            </a:extLst>
          </p:cNvPr>
          <p:cNvPicPr>
            <a:picLocks noChangeAspect="1"/>
          </p:cNvPicPr>
          <p:nvPr/>
        </p:nvPicPr>
        <p:blipFill rotWithShape="1">
          <a:blip r:embed="rId5"/>
          <a:srcRect l="4453" t="15500" r="3281" b="64353"/>
          <a:stretch/>
        </p:blipFill>
        <p:spPr>
          <a:xfrm>
            <a:off x="6395043" y="3882838"/>
            <a:ext cx="2748957" cy="598753"/>
          </a:xfrm>
          <a:prstGeom prst="rect">
            <a:avLst/>
          </a:prstGeom>
        </p:spPr>
      </p:pic>
      <p:pic>
        <p:nvPicPr>
          <p:cNvPr id="11" name="图片 10">
            <a:extLst>
              <a:ext uri="{FF2B5EF4-FFF2-40B4-BE49-F238E27FC236}">
                <a16:creationId xmlns:a16="http://schemas.microsoft.com/office/drawing/2014/main" id="{CF53D6B9-686D-467B-987E-247D8BE1F919}"/>
              </a:ext>
            </a:extLst>
          </p:cNvPr>
          <p:cNvPicPr>
            <a:picLocks noChangeAspect="1"/>
          </p:cNvPicPr>
          <p:nvPr/>
        </p:nvPicPr>
        <p:blipFill rotWithShape="1">
          <a:blip r:embed="rId5"/>
          <a:srcRect l="48651" t="85153" r="1709" b="9150"/>
          <a:stretch/>
        </p:blipFill>
        <p:spPr>
          <a:xfrm>
            <a:off x="6395751" y="4456566"/>
            <a:ext cx="2748249" cy="314660"/>
          </a:xfrm>
          <a:prstGeom prst="rect">
            <a:avLst/>
          </a:prstGeom>
        </p:spPr>
      </p:pic>
      <p:sp>
        <p:nvSpPr>
          <p:cNvPr id="12" name="矩形 11">
            <a:extLst>
              <a:ext uri="{FF2B5EF4-FFF2-40B4-BE49-F238E27FC236}">
                <a16:creationId xmlns:a16="http://schemas.microsoft.com/office/drawing/2014/main" id="{C327FB6C-2D4B-43FA-B1DC-0C10714F025C}"/>
              </a:ext>
            </a:extLst>
          </p:cNvPr>
          <p:cNvSpPr/>
          <p:nvPr/>
        </p:nvSpPr>
        <p:spPr>
          <a:xfrm>
            <a:off x="6750424" y="4456566"/>
            <a:ext cx="2339788" cy="260889"/>
          </a:xfrm>
          <a:prstGeom prst="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DDB6243C-D3F2-4309-958A-035DCBAA11FB}"/>
              </a:ext>
            </a:extLst>
          </p:cNvPr>
          <p:cNvSpPr/>
          <p:nvPr/>
        </p:nvSpPr>
        <p:spPr>
          <a:xfrm>
            <a:off x="6395043" y="3561788"/>
            <a:ext cx="2748957" cy="32105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100" dirty="0"/>
              <a:t>Up: Spec for GPU</a:t>
            </a:r>
          </a:p>
          <a:p>
            <a:pPr algn="ctr"/>
            <a:r>
              <a:rPr lang="en-US" altLang="zh-CN" sz="1100" dirty="0"/>
              <a:t>Down: Spec for CPU</a:t>
            </a:r>
            <a:endParaRPr lang="zh-CN" altLang="en-US" sz="1100" dirty="0"/>
          </a:p>
        </p:txBody>
      </p:sp>
    </p:spTree>
    <p:extLst>
      <p:ext uri="{BB962C8B-B14F-4D97-AF65-F5344CB8AC3E}">
        <p14:creationId xmlns:p14="http://schemas.microsoft.com/office/powerpoint/2010/main" val="478200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0D0222-527D-4657-951B-47A62DB057FD}"/>
              </a:ext>
            </a:extLst>
          </p:cNvPr>
          <p:cNvSpPr>
            <a:spLocks noGrp="1"/>
          </p:cNvSpPr>
          <p:nvPr>
            <p:ph type="title"/>
          </p:nvPr>
        </p:nvSpPr>
        <p:spPr/>
        <p:txBody>
          <a:bodyPr/>
          <a:lstStyle/>
          <a:p>
            <a:r>
              <a:rPr lang="en-US" altLang="zh-CN" dirty="0"/>
              <a:t>TPU</a:t>
            </a:r>
            <a:endParaRPr lang="zh-CN" altLang="en-US" dirty="0"/>
          </a:p>
        </p:txBody>
      </p:sp>
      <p:sp>
        <p:nvSpPr>
          <p:cNvPr id="3" name="文本占位符 2">
            <a:extLst>
              <a:ext uri="{FF2B5EF4-FFF2-40B4-BE49-F238E27FC236}">
                <a16:creationId xmlns:a16="http://schemas.microsoft.com/office/drawing/2014/main" id="{EA6BB8C0-D140-435D-96AC-5DA8386A6A43}"/>
              </a:ext>
            </a:extLst>
          </p:cNvPr>
          <p:cNvSpPr>
            <a:spLocks noGrp="1"/>
          </p:cNvSpPr>
          <p:nvPr>
            <p:ph type="body" idx="1"/>
          </p:nvPr>
        </p:nvSpPr>
        <p:spPr>
          <a:xfrm>
            <a:off x="457199" y="2244400"/>
            <a:ext cx="6104965" cy="2605200"/>
          </a:xfrm>
        </p:spPr>
        <p:txBody>
          <a:bodyPr/>
          <a:lstStyle/>
          <a:p>
            <a:r>
              <a:rPr lang="en-US" altLang="zh-CN" dirty="0"/>
              <a:t>TPU stands for </a:t>
            </a:r>
            <a:r>
              <a:rPr lang="en-US" altLang="zh-CN" b="1" dirty="0"/>
              <a:t>Tensor Processing Unit</a:t>
            </a:r>
            <a:r>
              <a:rPr lang="en-US" altLang="zh-CN" dirty="0"/>
              <a:t>.</a:t>
            </a:r>
          </a:p>
          <a:p>
            <a:r>
              <a:rPr lang="en-US" altLang="zh-CN" dirty="0"/>
              <a:t>Google developed TPU specifically for AI Training.</a:t>
            </a:r>
          </a:p>
          <a:p>
            <a:r>
              <a:rPr lang="en-US" altLang="zh-CN" dirty="0"/>
              <a:t>NVIDIA also put “Tensor Cores” into their newest Turing and Volta architecture GPU.</a:t>
            </a:r>
          </a:p>
          <a:p>
            <a:endParaRPr lang="en-US" altLang="zh-CN" dirty="0"/>
          </a:p>
          <a:p>
            <a:r>
              <a:rPr lang="en-US" altLang="zh-CN" dirty="0"/>
              <a:t>Top: NVIDIA “Turing” GPU </a:t>
            </a:r>
          </a:p>
          <a:p>
            <a:r>
              <a:rPr lang="en-US" altLang="zh-CN" dirty="0"/>
              <a:t>Bottom: A Google TPU.</a:t>
            </a:r>
            <a:endParaRPr lang="zh-CN" altLang="en-US" dirty="0"/>
          </a:p>
        </p:txBody>
      </p:sp>
      <p:sp>
        <p:nvSpPr>
          <p:cNvPr id="4" name="灯片编号占位符 3">
            <a:extLst>
              <a:ext uri="{FF2B5EF4-FFF2-40B4-BE49-F238E27FC236}">
                <a16:creationId xmlns:a16="http://schemas.microsoft.com/office/drawing/2014/main" id="{50BEAFEE-8DA9-42D4-B62F-B7F517238C2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5</a:t>
            </a:fld>
            <a:endParaRPr lang="en"/>
          </a:p>
        </p:txBody>
      </p:sp>
      <p:pic>
        <p:nvPicPr>
          <p:cNvPr id="1028" name="Picture 4" descr="Image result for TPU">
            <a:extLst>
              <a:ext uri="{FF2B5EF4-FFF2-40B4-BE49-F238E27FC236}">
                <a16:creationId xmlns:a16="http://schemas.microsoft.com/office/drawing/2014/main" id="{238B5E0A-9D25-4889-9BFF-D581675FA0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04383" y="2588685"/>
            <a:ext cx="2839617" cy="229894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E65C7770-D9ED-42A8-9BFC-0648ABF157DB}"/>
              </a:ext>
            </a:extLst>
          </p:cNvPr>
          <p:cNvSpPr txBox="1"/>
          <p:nvPr/>
        </p:nvSpPr>
        <p:spPr>
          <a:xfrm>
            <a:off x="504264" y="4821030"/>
            <a:ext cx="7770076" cy="230832"/>
          </a:xfrm>
          <a:prstGeom prst="rect">
            <a:avLst/>
          </a:prstGeom>
          <a:noFill/>
        </p:spPr>
        <p:txBody>
          <a:bodyPr wrap="none" rtlCol="0">
            <a:spAutoFit/>
          </a:bodyPr>
          <a:lstStyle/>
          <a:p>
            <a:r>
              <a:rPr lang="en-US" altLang="zh-CN" sz="900" dirty="0"/>
              <a:t>Image Credit: https://techcrunch.com/2018/07/25/google-is-making-a-fast-specialized-tpu-chip-for-edge-devices-and-a-suite-of-services-to-support-it/</a:t>
            </a:r>
            <a:endParaRPr lang="zh-CN" altLang="en-US" sz="900" dirty="0"/>
          </a:p>
        </p:txBody>
      </p:sp>
      <p:pic>
        <p:nvPicPr>
          <p:cNvPr id="6" name="图片 5">
            <a:extLst>
              <a:ext uri="{FF2B5EF4-FFF2-40B4-BE49-F238E27FC236}">
                <a16:creationId xmlns:a16="http://schemas.microsoft.com/office/drawing/2014/main" id="{6498CC61-5095-428C-9921-9C879E3D0B65}"/>
              </a:ext>
            </a:extLst>
          </p:cNvPr>
          <p:cNvPicPr>
            <a:picLocks noChangeAspect="1"/>
          </p:cNvPicPr>
          <p:nvPr/>
        </p:nvPicPr>
        <p:blipFill rotWithShape="1">
          <a:blip r:embed="rId3"/>
          <a:srcRect t="5944" r="20121" b="15872"/>
          <a:stretch/>
        </p:blipFill>
        <p:spPr>
          <a:xfrm>
            <a:off x="5385547" y="1808"/>
            <a:ext cx="3758453" cy="2447274"/>
          </a:xfrm>
          <a:prstGeom prst="rect">
            <a:avLst/>
          </a:prstGeom>
        </p:spPr>
      </p:pic>
      <p:sp>
        <p:nvSpPr>
          <p:cNvPr id="7" name="矩形 6">
            <a:extLst>
              <a:ext uri="{FF2B5EF4-FFF2-40B4-BE49-F238E27FC236}">
                <a16:creationId xmlns:a16="http://schemas.microsoft.com/office/drawing/2014/main" id="{A7FC11A1-3B6B-4796-A4F7-003071C15DF1}"/>
              </a:ext>
            </a:extLst>
          </p:cNvPr>
          <p:cNvSpPr/>
          <p:nvPr/>
        </p:nvSpPr>
        <p:spPr>
          <a:xfrm>
            <a:off x="5689473" y="1519518"/>
            <a:ext cx="1995521" cy="795894"/>
          </a:xfrm>
          <a:prstGeom prst="rect">
            <a:avLst/>
          </a:prstGeom>
          <a:noFill/>
          <a:ln w="5715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zh-CN" altLang="en-US"/>
          </a:p>
        </p:txBody>
      </p:sp>
      <p:pic>
        <p:nvPicPr>
          <p:cNvPr id="1030" name="Picture 6" descr="Related image">
            <a:extLst>
              <a:ext uri="{FF2B5EF4-FFF2-40B4-BE49-F238E27FC236}">
                <a16:creationId xmlns:a16="http://schemas.microsoft.com/office/drawing/2014/main" id="{75CF190B-F360-4CFD-AAB0-E698A89FDA5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629" t="10492" r="69298" b="9490"/>
          <a:stretch/>
        </p:blipFill>
        <p:spPr bwMode="auto">
          <a:xfrm>
            <a:off x="5479172" y="60473"/>
            <a:ext cx="420601" cy="466854"/>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a:extLst>
              <a:ext uri="{FF2B5EF4-FFF2-40B4-BE49-F238E27FC236}">
                <a16:creationId xmlns:a16="http://schemas.microsoft.com/office/drawing/2014/main" id="{76B0F465-8558-4375-BA2C-13FCBA838682}"/>
              </a:ext>
            </a:extLst>
          </p:cNvPr>
          <p:cNvSpPr/>
          <p:nvPr/>
        </p:nvSpPr>
        <p:spPr>
          <a:xfrm>
            <a:off x="6770594" y="2891510"/>
            <a:ext cx="811701" cy="542232"/>
          </a:xfrm>
          <a:prstGeom prst="rect">
            <a:avLst/>
          </a:prstGeom>
          <a:noFill/>
          <a:ln w="5715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zh-CN" altLang="en-US"/>
          </a:p>
        </p:txBody>
      </p:sp>
    </p:spTree>
    <p:extLst>
      <p:ext uri="{BB962C8B-B14F-4D97-AF65-F5344CB8AC3E}">
        <p14:creationId xmlns:p14="http://schemas.microsoft.com/office/powerpoint/2010/main" val="2352500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F73DD9-77B9-48BA-A14B-1114EDB928E3}"/>
              </a:ext>
            </a:extLst>
          </p:cNvPr>
          <p:cNvSpPr>
            <a:spLocks noGrp="1"/>
          </p:cNvSpPr>
          <p:nvPr>
            <p:ph type="title"/>
          </p:nvPr>
        </p:nvSpPr>
        <p:spPr/>
        <p:txBody>
          <a:bodyPr/>
          <a:lstStyle/>
          <a:p>
            <a:r>
              <a:rPr lang="en-US" altLang="zh-CN" dirty="0"/>
              <a:t>Processor</a:t>
            </a:r>
            <a:br>
              <a:rPr lang="en-US" altLang="zh-CN" dirty="0"/>
            </a:br>
            <a:r>
              <a:rPr lang="en-US" altLang="zh-CN" sz="1800" dirty="0"/>
              <a:t>TensorFlow runs on three type of processors: </a:t>
            </a:r>
            <a:br>
              <a:rPr lang="en-US" altLang="zh-CN" sz="1800" dirty="0"/>
            </a:br>
            <a:r>
              <a:rPr lang="en-US" altLang="zh-CN" sz="1800" dirty="0"/>
              <a:t>CPU, GPU, and TPU.</a:t>
            </a:r>
            <a:endParaRPr lang="zh-CN" altLang="en-US" dirty="0"/>
          </a:p>
        </p:txBody>
      </p:sp>
      <p:sp>
        <p:nvSpPr>
          <p:cNvPr id="3" name="文本占位符 2">
            <a:extLst>
              <a:ext uri="{FF2B5EF4-FFF2-40B4-BE49-F238E27FC236}">
                <a16:creationId xmlns:a16="http://schemas.microsoft.com/office/drawing/2014/main" id="{53BDEC89-5B99-420E-BAB9-9D5480BDE1C3}"/>
              </a:ext>
            </a:extLst>
          </p:cNvPr>
          <p:cNvSpPr>
            <a:spLocks noGrp="1"/>
          </p:cNvSpPr>
          <p:nvPr>
            <p:ph type="body" idx="1"/>
          </p:nvPr>
        </p:nvSpPr>
        <p:spPr/>
        <p:txBody>
          <a:bodyPr/>
          <a:lstStyle/>
          <a:p>
            <a:r>
              <a:rPr lang="en-US" altLang="zh-CN" dirty="0"/>
              <a:t>TensorFlow can run on a Central Processing Unit(CPU) that every computer has for central calculating operation.</a:t>
            </a:r>
            <a:endParaRPr lang="zh-CN" altLang="en-US" dirty="0"/>
          </a:p>
        </p:txBody>
      </p:sp>
      <p:sp>
        <p:nvSpPr>
          <p:cNvPr id="4" name="文本占位符 3">
            <a:extLst>
              <a:ext uri="{FF2B5EF4-FFF2-40B4-BE49-F238E27FC236}">
                <a16:creationId xmlns:a16="http://schemas.microsoft.com/office/drawing/2014/main" id="{0608045A-E304-4A4B-97B9-B2D0C4742D5B}"/>
              </a:ext>
            </a:extLst>
          </p:cNvPr>
          <p:cNvSpPr>
            <a:spLocks noGrp="1"/>
          </p:cNvSpPr>
          <p:nvPr>
            <p:ph type="body" idx="2"/>
          </p:nvPr>
        </p:nvSpPr>
        <p:spPr/>
        <p:txBody>
          <a:bodyPr/>
          <a:lstStyle/>
          <a:p>
            <a:r>
              <a:rPr lang="en-US" altLang="zh-CN" dirty="0"/>
              <a:t>GPU stands for Graphic Processing Unit. GPU has a lot of small computing cores, and can boost up the training speed by running them simultaneously in every small core.</a:t>
            </a:r>
            <a:endParaRPr lang="zh-CN" altLang="en-US" dirty="0"/>
          </a:p>
        </p:txBody>
      </p:sp>
      <p:sp>
        <p:nvSpPr>
          <p:cNvPr id="5" name="文本占位符 4">
            <a:extLst>
              <a:ext uri="{FF2B5EF4-FFF2-40B4-BE49-F238E27FC236}">
                <a16:creationId xmlns:a16="http://schemas.microsoft.com/office/drawing/2014/main" id="{AA735A62-E0EE-46E6-983A-8702AFAEEF60}"/>
              </a:ext>
            </a:extLst>
          </p:cNvPr>
          <p:cNvSpPr>
            <a:spLocks noGrp="1"/>
          </p:cNvSpPr>
          <p:nvPr>
            <p:ph type="body" idx="3"/>
          </p:nvPr>
        </p:nvSpPr>
        <p:spPr>
          <a:xfrm>
            <a:off x="4340497" y="2312475"/>
            <a:ext cx="2214726" cy="2613300"/>
          </a:xfrm>
        </p:spPr>
        <p:txBody>
          <a:bodyPr/>
          <a:lstStyle/>
          <a:p>
            <a:r>
              <a:rPr lang="en-US" altLang="zh-CN" dirty="0"/>
              <a:t>TPU stands for Tensor Processing Unit, which is a chip Google developed specifically for Machine Learning. However, the new NVIDIA Turing and Volta GPU cards also have ‘Tensor Core’ for tensor computing. </a:t>
            </a:r>
            <a:endParaRPr lang="zh-CN" altLang="en-US" dirty="0"/>
          </a:p>
        </p:txBody>
      </p:sp>
      <p:sp>
        <p:nvSpPr>
          <p:cNvPr id="6" name="灯片编号占位符 5">
            <a:extLst>
              <a:ext uri="{FF2B5EF4-FFF2-40B4-BE49-F238E27FC236}">
                <a16:creationId xmlns:a16="http://schemas.microsoft.com/office/drawing/2014/main" id="{01776645-4BF3-4CEB-A33F-2C88166A123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4159860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454C4-E41F-4266-92B5-CA51E52C2C9E}"/>
              </a:ext>
            </a:extLst>
          </p:cNvPr>
          <p:cNvSpPr>
            <a:spLocks noGrp="1"/>
          </p:cNvSpPr>
          <p:nvPr>
            <p:ph type="ctrTitle"/>
          </p:nvPr>
        </p:nvSpPr>
        <p:spPr>
          <a:xfrm>
            <a:off x="685799" y="2878750"/>
            <a:ext cx="6017559" cy="1159800"/>
          </a:xfrm>
        </p:spPr>
        <p:txBody>
          <a:bodyPr/>
          <a:lstStyle/>
          <a:p>
            <a:r>
              <a:rPr lang="en-US" altLang="zh-CN" dirty="0">
                <a:solidFill>
                  <a:schemeClr val="accent1"/>
                </a:solidFill>
              </a:rPr>
              <a:t>Part 2</a:t>
            </a:r>
            <a:r>
              <a:rPr lang="en-US" altLang="zh-CN" dirty="0"/>
              <a:t>: </a:t>
            </a:r>
            <a:br>
              <a:rPr lang="en-US" altLang="zh-CN" dirty="0"/>
            </a:br>
            <a:r>
              <a:rPr lang="en-US" altLang="zh-CN" dirty="0"/>
              <a:t>Platform: </a:t>
            </a:r>
            <a:br>
              <a:rPr lang="en-US" altLang="zh-CN" dirty="0"/>
            </a:br>
            <a:r>
              <a:rPr lang="en-US" altLang="zh-CN" dirty="0"/>
              <a:t>Personal Computing</a:t>
            </a:r>
            <a:endParaRPr lang="zh-CN" altLang="en-US" dirty="0"/>
          </a:p>
        </p:txBody>
      </p:sp>
      <p:sp>
        <p:nvSpPr>
          <p:cNvPr id="3" name="副标题 2">
            <a:extLst>
              <a:ext uri="{FF2B5EF4-FFF2-40B4-BE49-F238E27FC236}">
                <a16:creationId xmlns:a16="http://schemas.microsoft.com/office/drawing/2014/main" id="{CF7AE998-EC5D-48F6-8551-2C2C4736FB4B}"/>
              </a:ext>
            </a:extLst>
          </p:cNvPr>
          <p:cNvSpPr>
            <a:spLocks noGrp="1"/>
          </p:cNvSpPr>
          <p:nvPr>
            <p:ph type="subTitle" idx="1"/>
          </p:nvPr>
        </p:nvSpPr>
        <p:spPr>
          <a:xfrm>
            <a:off x="685800" y="4135454"/>
            <a:ext cx="5493936" cy="784800"/>
          </a:xfrm>
        </p:spPr>
        <p:txBody>
          <a:bodyPr/>
          <a:lstStyle/>
          <a:p>
            <a:r>
              <a:rPr lang="en-US" altLang="zh-CN" dirty="0"/>
              <a:t>In this part we will talk about the software platforms that TensorFlow runs on.</a:t>
            </a:r>
            <a:endParaRPr lang="zh-CN" altLang="en-US" dirty="0"/>
          </a:p>
        </p:txBody>
      </p:sp>
    </p:spTree>
    <p:extLst>
      <p:ext uri="{BB962C8B-B14F-4D97-AF65-F5344CB8AC3E}">
        <p14:creationId xmlns:p14="http://schemas.microsoft.com/office/powerpoint/2010/main" val="3851003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3DE3A7-5E2B-47C0-A009-B5F3AED0A896}"/>
              </a:ext>
            </a:extLst>
          </p:cNvPr>
          <p:cNvSpPr>
            <a:spLocks noGrp="1"/>
          </p:cNvSpPr>
          <p:nvPr>
            <p:ph type="title"/>
          </p:nvPr>
        </p:nvSpPr>
        <p:spPr/>
        <p:txBody>
          <a:bodyPr/>
          <a:lstStyle/>
          <a:p>
            <a:r>
              <a:rPr lang="en-US" altLang="zh-CN" dirty="0"/>
              <a:t>Windows</a:t>
            </a:r>
            <a:endParaRPr lang="zh-CN" altLang="en-US" dirty="0"/>
          </a:p>
        </p:txBody>
      </p:sp>
      <p:sp>
        <p:nvSpPr>
          <p:cNvPr id="3" name="文本占位符 2">
            <a:extLst>
              <a:ext uri="{FF2B5EF4-FFF2-40B4-BE49-F238E27FC236}">
                <a16:creationId xmlns:a16="http://schemas.microsoft.com/office/drawing/2014/main" id="{B279A406-4E53-493D-9E4D-36D4C06E4ACF}"/>
              </a:ext>
            </a:extLst>
          </p:cNvPr>
          <p:cNvSpPr>
            <a:spLocks noGrp="1"/>
          </p:cNvSpPr>
          <p:nvPr>
            <p:ph type="body" idx="1"/>
          </p:nvPr>
        </p:nvSpPr>
        <p:spPr>
          <a:xfrm>
            <a:off x="457200" y="2244400"/>
            <a:ext cx="6454588" cy="2605200"/>
          </a:xfrm>
        </p:spPr>
        <p:txBody>
          <a:bodyPr/>
          <a:lstStyle/>
          <a:p>
            <a:r>
              <a:rPr lang="en-US" altLang="zh-CN" sz="1600" dirty="0"/>
              <a:t>Windows is the most used operating system in the world!</a:t>
            </a:r>
          </a:p>
          <a:p>
            <a:r>
              <a:rPr lang="en-US" altLang="zh-CN" sz="1600" dirty="0"/>
              <a:t>It is also the easiest OS for beginners comparing to Linux.</a:t>
            </a:r>
          </a:p>
          <a:p>
            <a:r>
              <a:rPr lang="en-US" altLang="zh-CN" sz="1600" dirty="0"/>
              <a:t>According to a Stack Overflow "Web Developer Survey Results 2018" survey, 49.4% developers use Windows as their work operating system[1].</a:t>
            </a:r>
          </a:p>
          <a:p>
            <a:r>
              <a:rPr lang="en-US" altLang="zh-CN" sz="1600" dirty="0"/>
              <a:t>This course is recorded using Windows 10!</a:t>
            </a:r>
            <a:endParaRPr lang="zh-CN" altLang="en-US" sz="1600" dirty="0"/>
          </a:p>
        </p:txBody>
      </p:sp>
      <p:sp>
        <p:nvSpPr>
          <p:cNvPr id="4" name="灯片编号占位符 3">
            <a:extLst>
              <a:ext uri="{FF2B5EF4-FFF2-40B4-BE49-F238E27FC236}">
                <a16:creationId xmlns:a16="http://schemas.microsoft.com/office/drawing/2014/main" id="{D7490920-ADAE-4C46-A97E-23144E0A678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8</a:t>
            </a:fld>
            <a:endParaRPr lang="en"/>
          </a:p>
        </p:txBody>
      </p:sp>
      <p:pic>
        <p:nvPicPr>
          <p:cNvPr id="5" name="图片 4">
            <a:extLst>
              <a:ext uri="{FF2B5EF4-FFF2-40B4-BE49-F238E27FC236}">
                <a16:creationId xmlns:a16="http://schemas.microsoft.com/office/drawing/2014/main" id="{53705B22-E2A5-431F-B685-71C3620B4485}"/>
              </a:ext>
            </a:extLst>
          </p:cNvPr>
          <p:cNvPicPr>
            <a:picLocks noChangeAspect="1"/>
          </p:cNvPicPr>
          <p:nvPr/>
        </p:nvPicPr>
        <p:blipFill rotWithShape="1">
          <a:blip r:embed="rId2"/>
          <a:srcRect l="24185" r="25272"/>
          <a:stretch/>
        </p:blipFill>
        <p:spPr>
          <a:xfrm>
            <a:off x="4409347" y="657221"/>
            <a:ext cx="1559153" cy="1738327"/>
          </a:xfrm>
          <a:prstGeom prst="rect">
            <a:avLst/>
          </a:prstGeom>
        </p:spPr>
      </p:pic>
      <p:pic>
        <p:nvPicPr>
          <p:cNvPr id="6" name="图片 5">
            <a:extLst>
              <a:ext uri="{FF2B5EF4-FFF2-40B4-BE49-F238E27FC236}">
                <a16:creationId xmlns:a16="http://schemas.microsoft.com/office/drawing/2014/main" id="{7854A4DD-EF25-423D-8EDF-1AA34C569765}"/>
              </a:ext>
            </a:extLst>
          </p:cNvPr>
          <p:cNvPicPr>
            <a:picLocks noChangeAspect="1"/>
          </p:cNvPicPr>
          <p:nvPr/>
        </p:nvPicPr>
        <p:blipFill rotWithShape="1">
          <a:blip r:embed="rId3"/>
          <a:srcRect l="27132" r="25000"/>
          <a:stretch/>
        </p:blipFill>
        <p:spPr>
          <a:xfrm>
            <a:off x="3334871" y="1270812"/>
            <a:ext cx="1074476" cy="1013726"/>
          </a:xfrm>
          <a:prstGeom prst="rect">
            <a:avLst/>
          </a:prstGeom>
        </p:spPr>
      </p:pic>
      <p:sp>
        <p:nvSpPr>
          <p:cNvPr id="7" name="文本框 6">
            <a:extLst>
              <a:ext uri="{FF2B5EF4-FFF2-40B4-BE49-F238E27FC236}">
                <a16:creationId xmlns:a16="http://schemas.microsoft.com/office/drawing/2014/main" id="{00DD26AA-3C8E-4331-B0B2-31FA4837B846}"/>
              </a:ext>
            </a:extLst>
          </p:cNvPr>
          <p:cNvSpPr txBox="1"/>
          <p:nvPr/>
        </p:nvSpPr>
        <p:spPr>
          <a:xfrm>
            <a:off x="699181" y="4821030"/>
            <a:ext cx="5238935" cy="246221"/>
          </a:xfrm>
          <a:prstGeom prst="rect">
            <a:avLst/>
          </a:prstGeom>
          <a:noFill/>
        </p:spPr>
        <p:txBody>
          <a:bodyPr wrap="none" rtlCol="0">
            <a:spAutoFit/>
          </a:bodyPr>
          <a:lstStyle/>
          <a:p>
            <a:r>
              <a:rPr lang="en-US" altLang="zh-CN" sz="1000" dirty="0"/>
              <a:t>[1]: https://insights.stackoverflow.com/survey/2018/#development-environments-and-tools</a:t>
            </a:r>
            <a:endParaRPr lang="zh-CN" altLang="en-US" sz="1000" dirty="0"/>
          </a:p>
        </p:txBody>
      </p:sp>
    </p:spTree>
    <p:extLst>
      <p:ext uri="{BB962C8B-B14F-4D97-AF65-F5344CB8AC3E}">
        <p14:creationId xmlns:p14="http://schemas.microsoft.com/office/powerpoint/2010/main" val="3135185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7CD9BE-971F-41FD-A642-185DC42F5012}"/>
              </a:ext>
            </a:extLst>
          </p:cNvPr>
          <p:cNvSpPr>
            <a:spLocks noGrp="1"/>
          </p:cNvSpPr>
          <p:nvPr>
            <p:ph type="title"/>
          </p:nvPr>
        </p:nvSpPr>
        <p:spPr/>
        <p:txBody>
          <a:bodyPr/>
          <a:lstStyle/>
          <a:p>
            <a:r>
              <a:rPr lang="en-US" altLang="zh-CN" dirty="0"/>
              <a:t>Linux / macOS</a:t>
            </a:r>
            <a:endParaRPr lang="zh-CN" altLang="en-US" dirty="0"/>
          </a:p>
        </p:txBody>
      </p:sp>
      <p:sp>
        <p:nvSpPr>
          <p:cNvPr id="3" name="文本占位符 2">
            <a:extLst>
              <a:ext uri="{FF2B5EF4-FFF2-40B4-BE49-F238E27FC236}">
                <a16:creationId xmlns:a16="http://schemas.microsoft.com/office/drawing/2014/main" id="{A1677CFE-8424-4E6F-89FD-61516A295AE5}"/>
              </a:ext>
            </a:extLst>
          </p:cNvPr>
          <p:cNvSpPr>
            <a:spLocks noGrp="1"/>
          </p:cNvSpPr>
          <p:nvPr>
            <p:ph type="body" idx="1"/>
          </p:nvPr>
        </p:nvSpPr>
        <p:spPr/>
        <p:txBody>
          <a:bodyPr/>
          <a:lstStyle/>
          <a:p>
            <a:r>
              <a:rPr lang="en-US" altLang="zh-CN" sz="1600" dirty="0"/>
              <a:t>Linux has many distributions sharing the same Linux kernel, and the most popular one is Ubuntu. There are also others: </a:t>
            </a:r>
            <a:r>
              <a:rPr lang="en-US" altLang="zh-CN" sz="1600" dirty="0" err="1"/>
              <a:t>centOS</a:t>
            </a:r>
            <a:r>
              <a:rPr lang="en-US" altLang="zh-CN" sz="1600" dirty="0"/>
              <a:t>, Arch, Fedora, </a:t>
            </a:r>
          </a:p>
          <a:p>
            <a:r>
              <a:rPr lang="en-US" altLang="zh-CN" sz="1600" dirty="0"/>
              <a:t>macOS, along with many Linux distributions, uses a kernel (Unix) that is similar to the one used in Linux distributions.</a:t>
            </a:r>
          </a:p>
          <a:p>
            <a:r>
              <a:rPr lang="en-US" altLang="zh-CN" sz="1600" dirty="0"/>
              <a:t>About 27.4% developers use macOS, and about 23.0% developers use Linux.[1]</a:t>
            </a:r>
          </a:p>
        </p:txBody>
      </p:sp>
      <p:sp>
        <p:nvSpPr>
          <p:cNvPr id="4" name="灯片编号占位符 3">
            <a:extLst>
              <a:ext uri="{FF2B5EF4-FFF2-40B4-BE49-F238E27FC236}">
                <a16:creationId xmlns:a16="http://schemas.microsoft.com/office/drawing/2014/main" id="{7C658A83-9739-4270-AEF5-469F8EF4940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9</a:t>
            </a:fld>
            <a:endParaRPr lang="en"/>
          </a:p>
        </p:txBody>
      </p:sp>
      <p:pic>
        <p:nvPicPr>
          <p:cNvPr id="7" name="图片 6">
            <a:extLst>
              <a:ext uri="{FF2B5EF4-FFF2-40B4-BE49-F238E27FC236}">
                <a16:creationId xmlns:a16="http://schemas.microsoft.com/office/drawing/2014/main" id="{101B52CA-52AC-40E1-8E5C-29224A1D196A}"/>
              </a:ext>
            </a:extLst>
          </p:cNvPr>
          <p:cNvPicPr>
            <a:picLocks noChangeAspect="1"/>
          </p:cNvPicPr>
          <p:nvPr/>
        </p:nvPicPr>
        <p:blipFill>
          <a:blip r:embed="rId2"/>
          <a:stretch>
            <a:fillRect/>
          </a:stretch>
        </p:blipFill>
        <p:spPr>
          <a:xfrm>
            <a:off x="1691996" y="725054"/>
            <a:ext cx="2810380" cy="658768"/>
          </a:xfrm>
          <a:prstGeom prst="rect">
            <a:avLst/>
          </a:prstGeom>
        </p:spPr>
      </p:pic>
      <p:pic>
        <p:nvPicPr>
          <p:cNvPr id="2050" name="Picture 2" descr="Image result for linux">
            <a:extLst>
              <a:ext uri="{FF2B5EF4-FFF2-40B4-BE49-F238E27FC236}">
                <a16:creationId xmlns:a16="http://schemas.microsoft.com/office/drawing/2014/main" id="{4CB5602F-45E7-4265-94FA-923A2EF78C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1805" y="551638"/>
            <a:ext cx="690191" cy="813171"/>
          </a:xfrm>
          <a:prstGeom prst="rect">
            <a:avLst/>
          </a:prstGeom>
          <a:noFill/>
          <a:extLst>
            <a:ext uri="{909E8E84-426E-40DD-AFC4-6F175D3DCCD1}">
              <a14:hiddenFill xmlns:a14="http://schemas.microsoft.com/office/drawing/2010/main">
                <a:solidFill>
                  <a:srgbClr val="FFFFFF"/>
                </a:solidFill>
              </a14:hiddenFill>
            </a:ext>
          </a:extLst>
        </p:spPr>
      </p:pic>
      <p:pic>
        <p:nvPicPr>
          <p:cNvPr id="9" name="图片 8">
            <a:extLst>
              <a:ext uri="{FF2B5EF4-FFF2-40B4-BE49-F238E27FC236}">
                <a16:creationId xmlns:a16="http://schemas.microsoft.com/office/drawing/2014/main" id="{9E9F8231-A973-4E41-A8D1-54E0631799DD}"/>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2344" b="96094" l="2539" r="98438">
                        <a14:foregroundMark x1="42578" y1="8398" x2="42578" y2="8398"/>
                        <a14:foregroundMark x1="38086" y1="8398" x2="50977" y2="6836"/>
                        <a14:foregroundMark x1="44531" y1="3711" x2="51172" y2="2539"/>
                        <a14:foregroundMark x1="4688" y1="43750" x2="4688" y2="43750"/>
                        <a14:foregroundMark x1="6445" y1="39844" x2="3320" y2="48242"/>
                        <a14:foregroundMark x1="58984" y1="39648" x2="73047" y2="57813"/>
                        <a14:foregroundMark x1="73047" y1="57813" x2="73633" y2="60352"/>
                        <a14:foregroundMark x1="61523" y1="33984" x2="73633" y2="44336"/>
                        <a14:foregroundMark x1="73633" y1="44336" x2="81641" y2="58789"/>
                        <a14:foregroundMark x1="81641" y1="58789" x2="77539" y2="70313"/>
                        <a14:foregroundMark x1="77539" y1="70313" x2="52930" y2="86328"/>
                        <a14:foregroundMark x1="52930" y1="86328" x2="36914" y2="87891"/>
                        <a14:foregroundMark x1="36914" y1="87891" x2="31641" y2="69336"/>
                        <a14:foregroundMark x1="31641" y1="69336" x2="37109" y2="42188"/>
                        <a14:foregroundMark x1="37109" y1="42188" x2="40430" y2="37500"/>
                        <a14:foregroundMark x1="88672" y1="22656" x2="95703" y2="41797"/>
                        <a14:foregroundMark x1="95703" y1="41797" x2="97461" y2="62695"/>
                        <a14:foregroundMark x1="97461" y1="62695" x2="87500" y2="80469"/>
                        <a14:foregroundMark x1="87500" y1="80469" x2="70508" y2="93164"/>
                        <a14:foregroundMark x1="70508" y1="93164" x2="50586" y2="97266"/>
                        <a14:foregroundMark x1="50586" y1="97266" x2="39648" y2="97266"/>
                        <a14:foregroundMark x1="39648" y1="97266" x2="30469" y2="93164"/>
                        <a14:foregroundMark x1="30469" y1="93164" x2="23242" y2="77930"/>
                        <a14:foregroundMark x1="23242" y1="77930" x2="35742" y2="63672"/>
                        <a14:foregroundMark x1="90234" y1="25000" x2="97656" y2="55078"/>
                        <a14:foregroundMark x1="97656" y1="55078" x2="95508" y2="66211"/>
                        <a14:foregroundMark x1="95508" y1="66211" x2="93164" y2="70703"/>
                        <a14:foregroundMark x1="69336" y1="94531" x2="48242" y2="98047"/>
                        <a14:foregroundMark x1="48242" y1="98047" x2="37500" y2="96289"/>
                        <a14:foregroundMark x1="37500" y1="96289" x2="25000" y2="90039"/>
                        <a14:foregroundMark x1="90625" y1="25000" x2="97461" y2="43750"/>
                        <a14:foregroundMark x1="97461" y1="43750" x2="98438" y2="52539"/>
                        <a14:foregroundMark x1="88672" y1="21484" x2="63086" y2="5859"/>
                        <a14:foregroundMark x1="63086" y1="5859" x2="53906" y2="2344"/>
                        <a14:foregroundMark x1="53906" y1="2344" x2="33008" y2="4102"/>
                        <a14:foregroundMark x1="33008" y1="4102" x2="16406" y2="15820"/>
                        <a14:foregroundMark x1="16406" y1="15820" x2="9766" y2="23633"/>
                        <a14:foregroundMark x1="9766" y1="23633" x2="2539" y2="45508"/>
                      </a14:backgroundRemoval>
                    </a14:imgEffect>
                  </a14:imgLayer>
                </a14:imgProps>
              </a:ext>
            </a:extLst>
          </a:blip>
          <a:stretch>
            <a:fillRect/>
          </a:stretch>
        </p:blipFill>
        <p:spPr>
          <a:xfrm>
            <a:off x="3776017" y="811200"/>
            <a:ext cx="473526" cy="473526"/>
          </a:xfrm>
          <a:prstGeom prst="rect">
            <a:avLst/>
          </a:prstGeom>
        </p:spPr>
      </p:pic>
    </p:spTree>
    <p:extLst>
      <p:ext uri="{BB962C8B-B14F-4D97-AF65-F5344CB8AC3E}">
        <p14:creationId xmlns:p14="http://schemas.microsoft.com/office/powerpoint/2010/main" val="1080591023"/>
      </p:ext>
    </p:extLst>
  </p:cSld>
  <p:clrMapOvr>
    <a:masterClrMapping/>
  </p:clrMapOvr>
</p:sld>
</file>

<file path=ppt/theme/theme1.xml><?xml version="1.0" encoding="utf-8"?>
<a:theme xmlns:a="http://schemas.openxmlformats.org/drawingml/2006/main" name="Eglamou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1454</TotalTime>
  <Words>1496</Words>
  <Application>Microsoft Office PowerPoint</Application>
  <PresentationFormat>全屏显示(16:9)</PresentationFormat>
  <Paragraphs>157</Paragraphs>
  <Slides>26</Slides>
  <Notes>5</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26</vt:i4>
      </vt:variant>
    </vt:vector>
  </HeadingPairs>
  <TitlesOfParts>
    <vt:vector size="31" baseType="lpstr">
      <vt:lpstr>Lato Hairline</vt:lpstr>
      <vt:lpstr>Lato Light</vt:lpstr>
      <vt:lpstr>宋体</vt:lpstr>
      <vt:lpstr>Arial</vt:lpstr>
      <vt:lpstr>Eglamour template</vt:lpstr>
      <vt:lpstr>TensorFlow Computer Theory</vt:lpstr>
      <vt:lpstr>Part 1: Processor</vt:lpstr>
      <vt:lpstr>CPU The computer used to record this course uses an intel i7-7700HQ CPU.</vt:lpstr>
      <vt:lpstr>GPU The computer used to record this course uses a NVIDIA GeForce GTX 1060 GPU.</vt:lpstr>
      <vt:lpstr>TPU</vt:lpstr>
      <vt:lpstr>Processor TensorFlow runs on three type of processors:  CPU, GPU, and TPU.</vt:lpstr>
      <vt:lpstr>Part 2:  Platform:  Personal Computing</vt:lpstr>
      <vt:lpstr>Windows</vt:lpstr>
      <vt:lpstr>Linux / macOS</vt:lpstr>
      <vt:lpstr>Platform:  Personal Computing</vt:lpstr>
      <vt:lpstr>Part 3:  Platform:  Mobile</vt:lpstr>
      <vt:lpstr>iOS</vt:lpstr>
      <vt:lpstr>Android</vt:lpstr>
      <vt:lpstr>Single-Chip Microcomputers</vt:lpstr>
      <vt:lpstr>Platform:  Mobile</vt:lpstr>
      <vt:lpstr>Part 4:  Cloud Computing (Optional)</vt:lpstr>
      <vt:lpstr>TensorFlow Distributed Execution Engine</vt:lpstr>
      <vt:lpstr>Amazon AWS</vt:lpstr>
      <vt:lpstr>Part 5:  Language</vt:lpstr>
      <vt:lpstr>Language</vt:lpstr>
      <vt:lpstr>Part 6:  Application Programming Interface</vt:lpstr>
      <vt:lpstr>API</vt:lpstr>
      <vt:lpstr>Building House Metaphor</vt:lpstr>
      <vt:lpstr>TensorFlow as Clay</vt:lpstr>
      <vt:lpstr>Keras as Brick</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Hongjun Wu</cp:lastModifiedBy>
  <cp:revision>125</cp:revision>
  <dcterms:modified xsi:type="dcterms:W3CDTF">2018-09-11T19:25:11Z</dcterms:modified>
</cp:coreProperties>
</file>